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19"/>
  </p:notesMasterIdLst>
  <p:sldIdLst>
    <p:sldId id="256" r:id="rId2"/>
    <p:sldId id="257" r:id="rId3"/>
    <p:sldId id="264" r:id="rId4"/>
    <p:sldId id="269" r:id="rId5"/>
    <p:sldId id="270" r:id="rId6"/>
    <p:sldId id="266" r:id="rId7"/>
    <p:sldId id="267" r:id="rId8"/>
    <p:sldId id="263" r:id="rId9"/>
    <p:sldId id="265" r:id="rId10"/>
    <p:sldId id="276" r:id="rId11"/>
    <p:sldId id="272" r:id="rId12"/>
    <p:sldId id="273" r:id="rId13"/>
    <p:sldId id="271" r:id="rId14"/>
    <p:sldId id="280" r:id="rId15"/>
    <p:sldId id="279" r:id="rId16"/>
    <p:sldId id="274" r:id="rId17"/>
    <p:sldId id="275" r:id="rId1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A5BB"/>
    <a:srgbClr val="FFD85B"/>
    <a:srgbClr val="C6F4F6"/>
    <a:srgbClr val="4DBFE7"/>
    <a:srgbClr val="FFFFCC"/>
    <a:srgbClr val="CCFFFF"/>
    <a:srgbClr val="E2AF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11" autoAdjust="0"/>
    <p:restoredTop sz="92727" autoAdjust="0"/>
  </p:normalViewPr>
  <p:slideViewPr>
    <p:cSldViewPr snapToGrid="0" snapToObjects="1">
      <p:cViewPr varScale="1">
        <p:scale>
          <a:sx n="66" d="100"/>
          <a:sy n="66" d="100"/>
        </p:scale>
        <p:origin x="-38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-2934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C44E67-5BC2-47C2-89B1-2FEFFB52926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732FE0F-D278-4CD4-9618-A30E14DD7EFC}">
      <dgm:prSet phldrT="[Testo]" custT="1"/>
      <dgm:spPr>
        <a:solidFill>
          <a:srgbClr val="FFD85B"/>
        </a:solidFill>
        <a:ln>
          <a:solidFill>
            <a:schemeClr val="tx1"/>
          </a:solidFill>
        </a:ln>
      </dgm:spPr>
      <dgm:t>
        <a:bodyPr/>
        <a:lstStyle/>
        <a:p>
          <a:r>
            <a:rPr lang="it-IT" sz="2000" b="1" dirty="0" smtClean="0">
              <a:solidFill>
                <a:schemeClr val="tx1"/>
              </a:solidFill>
            </a:rPr>
            <a:t>COORDINARE</a:t>
          </a:r>
          <a:endParaRPr lang="it-IT" sz="2000" b="1" dirty="0">
            <a:solidFill>
              <a:schemeClr val="bg1"/>
            </a:solidFill>
          </a:endParaRPr>
        </a:p>
      </dgm:t>
    </dgm:pt>
    <dgm:pt modelId="{A3E2348B-D09E-48CD-BD7A-3C735792727E}" type="parTrans" cxnId="{F7D55F68-8E24-4C18-BC72-51B08D8008CF}">
      <dgm:prSet/>
      <dgm:spPr/>
      <dgm:t>
        <a:bodyPr/>
        <a:lstStyle/>
        <a:p>
          <a:endParaRPr lang="it-IT"/>
        </a:p>
      </dgm:t>
    </dgm:pt>
    <dgm:pt modelId="{DB2A1DD7-BF64-487A-8FFC-0FF898121042}" type="sibTrans" cxnId="{F7D55F68-8E24-4C18-BC72-51B08D8008CF}">
      <dgm:prSet/>
      <dgm:spPr/>
      <dgm:t>
        <a:bodyPr/>
        <a:lstStyle/>
        <a:p>
          <a:endParaRPr lang="it-IT"/>
        </a:p>
      </dgm:t>
    </dgm:pt>
    <dgm:pt modelId="{95AB8421-320E-462E-BACA-29B4B62B25FF}">
      <dgm:prSet phldrT="[Testo]" custT="1"/>
      <dgm:spPr>
        <a:solidFill>
          <a:srgbClr val="CCFFFF"/>
        </a:solidFill>
      </dgm:spPr>
      <dgm:t>
        <a:bodyPr/>
        <a:lstStyle/>
        <a:p>
          <a:pPr algn="ctr"/>
          <a:endParaRPr lang="it-IT" sz="800" dirty="0" smtClean="0"/>
        </a:p>
        <a:p>
          <a:pPr algn="ctr"/>
          <a:r>
            <a: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 azioni dei soggetti della rete</a:t>
          </a:r>
          <a:endParaRPr lang="it-IT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C4B761-1940-4ED8-8F08-3F83B66C3BF8}" type="parTrans" cxnId="{8B7796C1-294E-4212-A91E-6194DB73EEB5}">
      <dgm:prSet/>
      <dgm:spPr/>
      <dgm:t>
        <a:bodyPr/>
        <a:lstStyle/>
        <a:p>
          <a:endParaRPr lang="it-IT"/>
        </a:p>
      </dgm:t>
    </dgm:pt>
    <dgm:pt modelId="{69EE72AA-8CA9-401D-9DC3-CBDDA0168B2F}" type="sibTrans" cxnId="{8B7796C1-294E-4212-A91E-6194DB73EEB5}">
      <dgm:prSet/>
      <dgm:spPr/>
      <dgm:t>
        <a:bodyPr/>
        <a:lstStyle/>
        <a:p>
          <a:endParaRPr lang="it-IT"/>
        </a:p>
      </dgm:t>
    </dgm:pt>
    <dgm:pt modelId="{52DA2067-1E00-4E17-81D3-DBD1400ACAEE}">
      <dgm:prSet phldrT="[Testo]" custT="1"/>
      <dgm:spPr>
        <a:solidFill>
          <a:srgbClr val="4DBFE7"/>
        </a:solidFill>
        <a:ln>
          <a:solidFill>
            <a:schemeClr val="tx1"/>
          </a:solidFill>
        </a:ln>
      </dgm:spPr>
      <dgm:t>
        <a:bodyPr/>
        <a:lstStyle/>
        <a:p>
          <a:r>
            <a:rPr lang="it-IT" sz="2000" b="1" dirty="0" smtClean="0">
              <a:solidFill>
                <a:schemeClr val="tx1"/>
              </a:solidFill>
            </a:rPr>
            <a:t>RACCOGLIERE</a:t>
          </a:r>
          <a:endParaRPr lang="it-IT" sz="2000" b="1" dirty="0">
            <a:solidFill>
              <a:schemeClr val="tx1"/>
            </a:solidFill>
          </a:endParaRPr>
        </a:p>
      </dgm:t>
    </dgm:pt>
    <dgm:pt modelId="{ACD7BABA-E600-4F10-9480-2AD22D126FAC}" type="parTrans" cxnId="{F6F2B2A1-E81A-4D61-949F-F94086683FAB}">
      <dgm:prSet/>
      <dgm:spPr/>
      <dgm:t>
        <a:bodyPr/>
        <a:lstStyle/>
        <a:p>
          <a:endParaRPr lang="it-IT"/>
        </a:p>
      </dgm:t>
    </dgm:pt>
    <dgm:pt modelId="{0BA47F99-D1E1-4E28-BB0A-BE236819F467}" type="sibTrans" cxnId="{F6F2B2A1-E81A-4D61-949F-F94086683FAB}">
      <dgm:prSet/>
      <dgm:spPr/>
      <dgm:t>
        <a:bodyPr/>
        <a:lstStyle/>
        <a:p>
          <a:endParaRPr lang="it-IT"/>
        </a:p>
      </dgm:t>
    </dgm:pt>
    <dgm:pt modelId="{FE497579-03B7-470F-9D9E-24ED055E5F08}">
      <dgm:prSet phldrT="[Testo]" custT="1"/>
      <dgm:spPr>
        <a:solidFill>
          <a:srgbClr val="CCFFFF"/>
        </a:solidFill>
      </dgm:spPr>
      <dgm:t>
        <a:bodyPr/>
        <a:lstStyle/>
        <a:p>
          <a:pPr algn="ctr"/>
          <a:endParaRPr lang="it-IT" sz="800" dirty="0" smtClean="0"/>
        </a:p>
        <a:p>
          <a:pPr algn="ctr"/>
          <a:r>
            <a: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 gestire le informazioni e i bisogni della rete</a:t>
          </a:r>
          <a:endParaRPr lang="it-IT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69FB90-DDC0-4207-BBB1-B38D7C6783DE}" type="parTrans" cxnId="{0D4E8402-260A-448D-B1CC-83137BAA4F3C}">
      <dgm:prSet/>
      <dgm:spPr/>
      <dgm:t>
        <a:bodyPr/>
        <a:lstStyle/>
        <a:p>
          <a:endParaRPr lang="it-IT"/>
        </a:p>
      </dgm:t>
    </dgm:pt>
    <dgm:pt modelId="{09C8B78A-1129-4ADC-A943-8AB4553DA997}" type="sibTrans" cxnId="{0D4E8402-260A-448D-B1CC-83137BAA4F3C}">
      <dgm:prSet/>
      <dgm:spPr/>
      <dgm:t>
        <a:bodyPr/>
        <a:lstStyle/>
        <a:p>
          <a:endParaRPr lang="it-IT"/>
        </a:p>
      </dgm:t>
    </dgm:pt>
    <dgm:pt modelId="{01745944-7322-4E86-B726-30BC007EC25E}">
      <dgm:prSet phldrT="[Testo]" custT="1"/>
      <dgm:spPr>
        <a:solidFill>
          <a:srgbClr val="E2AF52"/>
        </a:solidFill>
        <a:ln>
          <a:solidFill>
            <a:schemeClr val="tx1"/>
          </a:solidFill>
        </a:ln>
      </dgm:spPr>
      <dgm:t>
        <a:bodyPr/>
        <a:lstStyle/>
        <a:p>
          <a:r>
            <a:rPr lang="it-IT" sz="2000" b="1" dirty="0" smtClean="0">
              <a:solidFill>
                <a:schemeClr val="tx1"/>
              </a:solidFill>
            </a:rPr>
            <a:t>AVVIARE</a:t>
          </a:r>
          <a:endParaRPr lang="it-IT" sz="2000" b="1" dirty="0">
            <a:solidFill>
              <a:schemeClr val="tx1"/>
            </a:solidFill>
          </a:endParaRPr>
        </a:p>
      </dgm:t>
    </dgm:pt>
    <dgm:pt modelId="{BB626E54-DB7D-4385-9A6F-53D9FE73D8A2}" type="parTrans" cxnId="{1D22D4AB-E180-4905-9ED2-EA8A9C555D5A}">
      <dgm:prSet/>
      <dgm:spPr/>
      <dgm:t>
        <a:bodyPr/>
        <a:lstStyle/>
        <a:p>
          <a:endParaRPr lang="it-IT"/>
        </a:p>
      </dgm:t>
    </dgm:pt>
    <dgm:pt modelId="{BCBA8411-1A1B-4F24-9FB5-37C59BB834E7}" type="sibTrans" cxnId="{1D22D4AB-E180-4905-9ED2-EA8A9C555D5A}">
      <dgm:prSet/>
      <dgm:spPr/>
      <dgm:t>
        <a:bodyPr/>
        <a:lstStyle/>
        <a:p>
          <a:endParaRPr lang="it-IT"/>
        </a:p>
      </dgm:t>
    </dgm:pt>
    <dgm:pt modelId="{EE2D7A51-2F67-43B8-9ECF-94653B2FFC75}">
      <dgm:prSet phldrT="[Testo]" custT="1"/>
      <dgm:spPr>
        <a:solidFill>
          <a:srgbClr val="CCFFFF"/>
        </a:solidFill>
      </dgm:spPr>
      <dgm:t>
        <a:bodyPr/>
        <a:lstStyle/>
        <a:p>
          <a:pPr algn="ctr"/>
          <a:endParaRPr lang="it-IT" sz="800" dirty="0" smtClean="0"/>
        </a:p>
        <a:p>
          <a:pPr algn="ctr"/>
          <a:r>
            <a: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 azioni formative del Piano </a:t>
          </a:r>
          <a:endParaRPr lang="it-IT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780856-AD0D-42B3-93F1-A5F4398DB86D}" type="parTrans" cxnId="{C76EAB3C-6C97-4841-A341-AE76FBF7C8DA}">
      <dgm:prSet/>
      <dgm:spPr/>
      <dgm:t>
        <a:bodyPr/>
        <a:lstStyle/>
        <a:p>
          <a:endParaRPr lang="it-IT"/>
        </a:p>
      </dgm:t>
    </dgm:pt>
    <dgm:pt modelId="{02FE2554-948A-4E11-97D7-485EBA5C13E6}" type="sibTrans" cxnId="{C76EAB3C-6C97-4841-A341-AE76FBF7C8DA}">
      <dgm:prSet/>
      <dgm:spPr/>
      <dgm:t>
        <a:bodyPr/>
        <a:lstStyle/>
        <a:p>
          <a:endParaRPr lang="it-IT"/>
        </a:p>
      </dgm:t>
    </dgm:pt>
    <dgm:pt modelId="{E756DEB2-A5A4-4C53-9062-95FED6CBEB1A}" type="pres">
      <dgm:prSet presAssocID="{9BC44E67-5BC2-47C2-89B1-2FEFFB529268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E2356872-9B26-4EC1-AF62-E7D792384134}" type="pres">
      <dgm:prSet presAssocID="{3732FE0F-D278-4CD4-9618-A30E14DD7EFC}" presName="parentText1" presStyleLbl="node1" presStyleIdx="0" presStyleCnt="3" custLinFactNeighborX="290" custLinFactNeighborY="684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3549F64-1EC5-425C-945C-713BA738FFFF}" type="pres">
      <dgm:prSet presAssocID="{3732FE0F-D278-4CD4-9618-A30E14DD7EFC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3F3F45B-D244-47BE-B00B-1EEE7A7DA964}" type="pres">
      <dgm:prSet presAssocID="{52DA2067-1E00-4E17-81D3-DBD1400ACAEE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77A82B-04BD-424B-BD36-6127718D2D44}" type="pres">
      <dgm:prSet presAssocID="{52DA2067-1E00-4E17-81D3-DBD1400ACAEE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18F43E8-7088-4AB6-8139-8902914C7062}" type="pres">
      <dgm:prSet presAssocID="{01745944-7322-4E86-B726-30BC007EC25E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08D701E-0DFA-4C22-81C5-626F7A1B73CC}" type="pres">
      <dgm:prSet presAssocID="{01745944-7322-4E86-B726-30BC007EC25E}" presName="childText3" presStyleLbl="solidAlignAcc1" presStyleIdx="2" presStyleCnt="3" custLinFactNeighborX="1287" custLinFactNeighborY="-35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F6F2B2A1-E81A-4D61-949F-F94086683FAB}" srcId="{9BC44E67-5BC2-47C2-89B1-2FEFFB529268}" destId="{52DA2067-1E00-4E17-81D3-DBD1400ACAEE}" srcOrd="1" destOrd="0" parTransId="{ACD7BABA-E600-4F10-9480-2AD22D126FAC}" sibTransId="{0BA47F99-D1E1-4E28-BB0A-BE236819F467}"/>
    <dgm:cxn modelId="{0D4E8402-260A-448D-B1CC-83137BAA4F3C}" srcId="{52DA2067-1E00-4E17-81D3-DBD1400ACAEE}" destId="{FE497579-03B7-470F-9D9E-24ED055E5F08}" srcOrd="0" destOrd="0" parTransId="{0269FB90-DDC0-4207-BBB1-B38D7C6783DE}" sibTransId="{09C8B78A-1129-4ADC-A943-8AB4553DA997}"/>
    <dgm:cxn modelId="{C76EAB3C-6C97-4841-A341-AE76FBF7C8DA}" srcId="{01745944-7322-4E86-B726-30BC007EC25E}" destId="{EE2D7A51-2F67-43B8-9ECF-94653B2FFC75}" srcOrd="0" destOrd="0" parTransId="{9E780856-AD0D-42B3-93F1-A5F4398DB86D}" sibTransId="{02FE2554-948A-4E11-97D7-485EBA5C13E6}"/>
    <dgm:cxn modelId="{8B7796C1-294E-4212-A91E-6194DB73EEB5}" srcId="{3732FE0F-D278-4CD4-9618-A30E14DD7EFC}" destId="{95AB8421-320E-462E-BACA-29B4B62B25FF}" srcOrd="0" destOrd="0" parTransId="{B3C4B761-1940-4ED8-8F08-3F83B66C3BF8}" sibTransId="{69EE72AA-8CA9-401D-9DC3-CBDDA0168B2F}"/>
    <dgm:cxn modelId="{161A3885-B9F3-47C9-9B8F-4F82FB17188B}" type="presOf" srcId="{01745944-7322-4E86-B726-30BC007EC25E}" destId="{B18F43E8-7088-4AB6-8139-8902914C7062}" srcOrd="0" destOrd="0" presId="urn:microsoft.com/office/officeart/2009/3/layout/IncreasingArrowsProcess"/>
    <dgm:cxn modelId="{635BDFC2-4B4A-4F29-94CE-0B95A551863F}" type="presOf" srcId="{FE497579-03B7-470F-9D9E-24ED055E5F08}" destId="{EA77A82B-04BD-424B-BD36-6127718D2D44}" srcOrd="0" destOrd="0" presId="urn:microsoft.com/office/officeart/2009/3/layout/IncreasingArrowsProcess"/>
    <dgm:cxn modelId="{1D22D4AB-E180-4905-9ED2-EA8A9C555D5A}" srcId="{9BC44E67-5BC2-47C2-89B1-2FEFFB529268}" destId="{01745944-7322-4E86-B726-30BC007EC25E}" srcOrd="2" destOrd="0" parTransId="{BB626E54-DB7D-4385-9A6F-53D9FE73D8A2}" sibTransId="{BCBA8411-1A1B-4F24-9FB5-37C59BB834E7}"/>
    <dgm:cxn modelId="{FBD2F3AA-3077-47FE-BE70-F8EC141E9ADE}" type="presOf" srcId="{52DA2067-1E00-4E17-81D3-DBD1400ACAEE}" destId="{C3F3F45B-D244-47BE-B00B-1EEE7A7DA964}" srcOrd="0" destOrd="0" presId="urn:microsoft.com/office/officeart/2009/3/layout/IncreasingArrowsProcess"/>
    <dgm:cxn modelId="{9BD5BEDD-455C-469E-8A25-437E70554142}" type="presOf" srcId="{3732FE0F-D278-4CD4-9618-A30E14DD7EFC}" destId="{E2356872-9B26-4EC1-AF62-E7D792384134}" srcOrd="0" destOrd="0" presId="urn:microsoft.com/office/officeart/2009/3/layout/IncreasingArrowsProcess"/>
    <dgm:cxn modelId="{10153B84-E463-47A1-91BD-72C3D8134590}" type="presOf" srcId="{95AB8421-320E-462E-BACA-29B4B62B25FF}" destId="{13549F64-1EC5-425C-945C-713BA738FFFF}" srcOrd="0" destOrd="0" presId="urn:microsoft.com/office/officeart/2009/3/layout/IncreasingArrowsProcess"/>
    <dgm:cxn modelId="{A14D78D2-BC03-49A4-A18D-E6064A4B0841}" type="presOf" srcId="{9BC44E67-5BC2-47C2-89B1-2FEFFB529268}" destId="{E756DEB2-A5A4-4C53-9062-95FED6CBEB1A}" srcOrd="0" destOrd="0" presId="urn:microsoft.com/office/officeart/2009/3/layout/IncreasingArrowsProcess"/>
    <dgm:cxn modelId="{BA60B890-A8C3-491D-8E74-4873A2F763A7}" type="presOf" srcId="{EE2D7A51-2F67-43B8-9ECF-94653B2FFC75}" destId="{E08D701E-0DFA-4C22-81C5-626F7A1B73CC}" srcOrd="0" destOrd="0" presId="urn:microsoft.com/office/officeart/2009/3/layout/IncreasingArrowsProcess"/>
    <dgm:cxn modelId="{F7D55F68-8E24-4C18-BC72-51B08D8008CF}" srcId="{9BC44E67-5BC2-47C2-89B1-2FEFFB529268}" destId="{3732FE0F-D278-4CD4-9618-A30E14DD7EFC}" srcOrd="0" destOrd="0" parTransId="{A3E2348B-D09E-48CD-BD7A-3C735792727E}" sibTransId="{DB2A1DD7-BF64-487A-8FFC-0FF898121042}"/>
    <dgm:cxn modelId="{0CECB908-E005-4D8C-9CF4-EA70297C43B4}" type="presParOf" srcId="{E756DEB2-A5A4-4C53-9062-95FED6CBEB1A}" destId="{E2356872-9B26-4EC1-AF62-E7D792384134}" srcOrd="0" destOrd="0" presId="urn:microsoft.com/office/officeart/2009/3/layout/IncreasingArrowsProcess"/>
    <dgm:cxn modelId="{5BA39B67-A997-4B7F-BD57-8A48CEFA34D7}" type="presParOf" srcId="{E756DEB2-A5A4-4C53-9062-95FED6CBEB1A}" destId="{13549F64-1EC5-425C-945C-713BA738FFFF}" srcOrd="1" destOrd="0" presId="urn:microsoft.com/office/officeart/2009/3/layout/IncreasingArrowsProcess"/>
    <dgm:cxn modelId="{E531E4D3-AA09-4C21-BCD0-584B72088DB8}" type="presParOf" srcId="{E756DEB2-A5A4-4C53-9062-95FED6CBEB1A}" destId="{C3F3F45B-D244-47BE-B00B-1EEE7A7DA964}" srcOrd="2" destOrd="0" presId="urn:microsoft.com/office/officeart/2009/3/layout/IncreasingArrowsProcess"/>
    <dgm:cxn modelId="{961C89B7-FD3F-4EC3-A186-56B0B643A093}" type="presParOf" srcId="{E756DEB2-A5A4-4C53-9062-95FED6CBEB1A}" destId="{EA77A82B-04BD-424B-BD36-6127718D2D44}" srcOrd="3" destOrd="0" presId="urn:microsoft.com/office/officeart/2009/3/layout/IncreasingArrowsProcess"/>
    <dgm:cxn modelId="{977BB150-BB41-41E7-B3BF-3979A86D4B34}" type="presParOf" srcId="{E756DEB2-A5A4-4C53-9062-95FED6CBEB1A}" destId="{B18F43E8-7088-4AB6-8139-8902914C7062}" srcOrd="4" destOrd="0" presId="urn:microsoft.com/office/officeart/2009/3/layout/IncreasingArrowsProcess"/>
    <dgm:cxn modelId="{359F38B0-156C-4689-B75C-7BD0FE7B515F}" type="presParOf" srcId="{E756DEB2-A5A4-4C53-9062-95FED6CBEB1A}" destId="{E08D701E-0DFA-4C22-81C5-626F7A1B73CC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63B3AC-FDD7-4846-825A-25D1B1AC922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6FACE9E-F082-48B6-9A00-832266424B62}">
      <dgm:prSet phldrT="[Testo]" custT="1"/>
      <dgm:spPr>
        <a:solidFill>
          <a:srgbClr val="FF0000"/>
        </a:solidFill>
        <a:ln>
          <a:solidFill>
            <a:schemeClr val="tx1"/>
          </a:solidFill>
        </a:ln>
      </dgm:spPr>
      <dgm:t>
        <a:bodyPr/>
        <a:lstStyle/>
        <a:p>
          <a:r>
            <a:rPr lang="it-IT" sz="2000" b="1" dirty="0" smtClean="0"/>
            <a:t>Il Piano d’Ambito</a:t>
          </a:r>
          <a:endParaRPr lang="it-IT" sz="2000" b="1" dirty="0"/>
        </a:p>
      </dgm:t>
    </dgm:pt>
    <dgm:pt modelId="{9D6E04DF-AD6D-4F8D-957D-844A0CB28A86}" type="parTrans" cxnId="{4D547479-687D-4847-B740-C0F00CC5F050}">
      <dgm:prSet/>
      <dgm:spPr/>
      <dgm:t>
        <a:bodyPr/>
        <a:lstStyle/>
        <a:p>
          <a:endParaRPr lang="it-IT"/>
        </a:p>
      </dgm:t>
    </dgm:pt>
    <dgm:pt modelId="{72278175-087B-4EFE-A1C7-CC39D6DD6570}" type="sibTrans" cxnId="{4D547479-687D-4847-B740-C0F00CC5F050}">
      <dgm:prSet/>
      <dgm:spPr/>
      <dgm:t>
        <a:bodyPr/>
        <a:lstStyle/>
        <a:p>
          <a:endParaRPr lang="it-IT"/>
        </a:p>
      </dgm:t>
    </dgm:pt>
    <dgm:pt modelId="{6B3F184D-2CBF-4909-A2BF-5AD6C39100A7}">
      <dgm:prSet phldrT="[Testo]" custT="1"/>
      <dgm:spPr>
        <a:solidFill>
          <a:srgbClr val="FFFFCC"/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it-IT" sz="1600" b="1" dirty="0" smtClean="0">
              <a:solidFill>
                <a:schemeClr val="bg2">
                  <a:lumMod val="25000"/>
                </a:schemeClr>
              </a:solidFill>
            </a:rPr>
            <a:t>Individua gli obiettivi della formazione</a:t>
          </a:r>
          <a:endParaRPr lang="it-IT" sz="1600" b="1" dirty="0">
            <a:solidFill>
              <a:schemeClr val="bg2">
                <a:lumMod val="25000"/>
              </a:schemeClr>
            </a:solidFill>
          </a:endParaRPr>
        </a:p>
      </dgm:t>
    </dgm:pt>
    <dgm:pt modelId="{52934F39-D93E-4DDD-93CA-32B72D7CF7BC}" type="parTrans" cxnId="{0FBF65B1-D7D4-4513-AAE2-E15A6CA25B96}">
      <dgm:prSet/>
      <dgm:spPr/>
      <dgm:t>
        <a:bodyPr/>
        <a:lstStyle/>
        <a:p>
          <a:endParaRPr lang="it-IT"/>
        </a:p>
      </dgm:t>
    </dgm:pt>
    <dgm:pt modelId="{C4E26453-090B-4125-BFE1-687B4FD04A04}" type="sibTrans" cxnId="{0FBF65B1-D7D4-4513-AAE2-E15A6CA25B96}">
      <dgm:prSet/>
      <dgm:spPr/>
      <dgm:t>
        <a:bodyPr/>
        <a:lstStyle/>
        <a:p>
          <a:endParaRPr lang="it-IT"/>
        </a:p>
      </dgm:t>
    </dgm:pt>
    <dgm:pt modelId="{AB01AAD8-0633-44DC-8AC9-6B6393DD35C0}">
      <dgm:prSet phldrT="[Testo]" custScaleX="192224" custScaleY="100888" custRadScaleRad="95439" custRadScaleInc="168"/>
      <dgm:spPr>
        <a:solidFill>
          <a:srgbClr val="FFFFCC"/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it-IT"/>
        </a:p>
      </dgm:t>
    </dgm:pt>
    <dgm:pt modelId="{C833E325-AA04-4C18-BD88-ABDE0C52E48D}" type="parTrans" cxnId="{32FD7482-D027-42E8-B334-1722E0FC688E}">
      <dgm:prSet/>
      <dgm:spPr/>
      <dgm:t>
        <a:bodyPr/>
        <a:lstStyle/>
        <a:p>
          <a:endParaRPr lang="it-IT"/>
        </a:p>
      </dgm:t>
    </dgm:pt>
    <dgm:pt modelId="{FB83E2B8-F206-4899-BE46-0CE2E393F857}" type="sibTrans" cxnId="{32FD7482-D027-42E8-B334-1722E0FC688E}">
      <dgm:prSet/>
      <dgm:spPr/>
      <dgm:t>
        <a:bodyPr/>
        <a:lstStyle/>
        <a:p>
          <a:endParaRPr lang="it-IT"/>
        </a:p>
      </dgm:t>
    </dgm:pt>
    <dgm:pt modelId="{6C754E27-05A3-41AA-859F-D295D034B490}">
      <dgm:prSet phldrT="[Testo]" custT="1"/>
      <dgm:spPr>
        <a:solidFill>
          <a:srgbClr val="FFFFCC"/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it-IT" sz="1600" b="1" dirty="0" smtClean="0">
              <a:solidFill>
                <a:schemeClr val="bg2">
                  <a:lumMod val="25000"/>
                </a:schemeClr>
              </a:solidFill>
            </a:rPr>
            <a:t>Impegna le risorse</a:t>
          </a:r>
          <a:endParaRPr lang="it-IT" sz="1600" b="1" dirty="0">
            <a:solidFill>
              <a:schemeClr val="bg2">
                <a:lumMod val="25000"/>
              </a:schemeClr>
            </a:solidFill>
          </a:endParaRPr>
        </a:p>
      </dgm:t>
    </dgm:pt>
    <dgm:pt modelId="{B5F6F00D-6A85-489B-8F18-4890EC7C3432}" type="parTrans" cxnId="{572B4C86-6994-44F8-BF18-EB867635DB16}">
      <dgm:prSet/>
      <dgm:spPr/>
      <dgm:t>
        <a:bodyPr/>
        <a:lstStyle/>
        <a:p>
          <a:endParaRPr lang="it-IT"/>
        </a:p>
      </dgm:t>
    </dgm:pt>
    <dgm:pt modelId="{D9260444-6711-4B5A-A63A-B273A5504C7F}" type="sibTrans" cxnId="{572B4C86-6994-44F8-BF18-EB867635DB16}">
      <dgm:prSet/>
      <dgm:spPr/>
      <dgm:t>
        <a:bodyPr/>
        <a:lstStyle/>
        <a:p>
          <a:endParaRPr lang="it-IT"/>
        </a:p>
      </dgm:t>
    </dgm:pt>
    <dgm:pt modelId="{392C0DE9-D918-4FE1-A823-E47C643ECD63}">
      <dgm:prSet phldrT="[Testo]" custT="1"/>
      <dgm:spPr>
        <a:solidFill>
          <a:srgbClr val="FFFFCC"/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it-IT" sz="1600" b="1" dirty="0" smtClean="0">
              <a:solidFill>
                <a:schemeClr val="bg2">
                  <a:lumMod val="25000"/>
                </a:schemeClr>
              </a:solidFill>
            </a:rPr>
            <a:t>Garantisce la qualità della formazione</a:t>
          </a:r>
          <a:endParaRPr lang="it-IT" sz="1600" b="1" dirty="0">
            <a:solidFill>
              <a:schemeClr val="bg2">
                <a:lumMod val="25000"/>
              </a:schemeClr>
            </a:solidFill>
          </a:endParaRPr>
        </a:p>
      </dgm:t>
    </dgm:pt>
    <dgm:pt modelId="{129BECDA-3AFB-455E-9DB1-B6CF77F3EDEB}" type="parTrans" cxnId="{B0522361-8CD7-4349-9FCE-2FCE7C91DDE8}">
      <dgm:prSet/>
      <dgm:spPr/>
      <dgm:t>
        <a:bodyPr/>
        <a:lstStyle/>
        <a:p>
          <a:endParaRPr lang="it-IT"/>
        </a:p>
      </dgm:t>
    </dgm:pt>
    <dgm:pt modelId="{D7B63791-3677-4103-A52B-4752E127E143}" type="sibTrans" cxnId="{B0522361-8CD7-4349-9FCE-2FCE7C91DDE8}">
      <dgm:prSet/>
      <dgm:spPr/>
      <dgm:t>
        <a:bodyPr/>
        <a:lstStyle/>
        <a:p>
          <a:endParaRPr lang="it-IT"/>
        </a:p>
      </dgm:t>
    </dgm:pt>
    <dgm:pt modelId="{312079E6-1DC5-4718-9BB6-D8033069F970}">
      <dgm:prSet phldrT="[Testo]" custT="1"/>
      <dgm:spPr>
        <a:solidFill>
          <a:srgbClr val="FFFFCC"/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it-IT" sz="1600" b="1" dirty="0" smtClean="0">
              <a:solidFill>
                <a:schemeClr val="bg2">
                  <a:lumMod val="25000"/>
                </a:schemeClr>
              </a:solidFill>
            </a:rPr>
            <a:t>Valuta l’efficacia delle azioni formative</a:t>
          </a:r>
          <a:endParaRPr lang="it-IT" sz="1600" b="1" dirty="0">
            <a:solidFill>
              <a:schemeClr val="bg2">
                <a:lumMod val="25000"/>
              </a:schemeClr>
            </a:solidFill>
          </a:endParaRPr>
        </a:p>
      </dgm:t>
    </dgm:pt>
    <dgm:pt modelId="{844E4C78-2772-485D-8434-E7F9577BBC6D}" type="parTrans" cxnId="{7EC27818-3591-4613-B62F-AB24BDF05267}">
      <dgm:prSet/>
      <dgm:spPr/>
      <dgm:t>
        <a:bodyPr/>
        <a:lstStyle/>
        <a:p>
          <a:endParaRPr lang="it-IT"/>
        </a:p>
      </dgm:t>
    </dgm:pt>
    <dgm:pt modelId="{A82DAD2B-DA75-4347-A614-F06277D7BD71}" type="sibTrans" cxnId="{7EC27818-3591-4613-B62F-AB24BDF05267}">
      <dgm:prSet/>
      <dgm:spPr/>
      <dgm:t>
        <a:bodyPr/>
        <a:lstStyle/>
        <a:p>
          <a:endParaRPr lang="it-IT"/>
        </a:p>
      </dgm:t>
    </dgm:pt>
    <dgm:pt modelId="{F3DC60B7-34F1-45A5-92A7-FBCAD03EEF7F}" type="pres">
      <dgm:prSet presAssocID="{1763B3AC-FDD7-4846-825A-25D1B1AC922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26E183E-CAC6-4EB8-BE78-5D86FE7C4430}" type="pres">
      <dgm:prSet presAssocID="{D6FACE9E-F082-48B6-9A00-832266424B62}" presName="centerShape" presStyleLbl="node0" presStyleIdx="0" presStyleCnt="1" custScaleX="158083" custScaleY="103622"/>
      <dgm:spPr/>
      <dgm:t>
        <a:bodyPr/>
        <a:lstStyle/>
        <a:p>
          <a:endParaRPr lang="it-IT"/>
        </a:p>
      </dgm:t>
    </dgm:pt>
    <dgm:pt modelId="{74B97B2C-F0DF-4B24-B21B-CA155C9BF8E8}" type="pres">
      <dgm:prSet presAssocID="{52934F39-D93E-4DDD-93CA-32B72D7CF7BC}" presName="Name9" presStyleLbl="parChTrans1D2" presStyleIdx="0" presStyleCnt="4"/>
      <dgm:spPr/>
      <dgm:t>
        <a:bodyPr/>
        <a:lstStyle/>
        <a:p>
          <a:endParaRPr lang="it-IT"/>
        </a:p>
      </dgm:t>
    </dgm:pt>
    <dgm:pt modelId="{27E1AB7D-F7A6-4659-B5CE-0692A20B8167}" type="pres">
      <dgm:prSet presAssocID="{52934F39-D93E-4DDD-93CA-32B72D7CF7BC}" presName="connTx" presStyleLbl="parChTrans1D2" presStyleIdx="0" presStyleCnt="4"/>
      <dgm:spPr/>
      <dgm:t>
        <a:bodyPr/>
        <a:lstStyle/>
        <a:p>
          <a:endParaRPr lang="it-IT"/>
        </a:p>
      </dgm:t>
    </dgm:pt>
    <dgm:pt modelId="{10BF2AF2-38A1-4D1A-83CA-0EF988BB5B83}" type="pres">
      <dgm:prSet presAssocID="{6B3F184D-2CBF-4909-A2BF-5AD6C39100A7}" presName="node" presStyleLbl="node1" presStyleIdx="0" presStyleCnt="4" custScaleX="192224" custScaleY="100888" custRadScaleRad="94291" custRadScaleInc="-204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0570C16-E6B6-4942-8CEB-0874E676C32F}" type="pres">
      <dgm:prSet presAssocID="{B5F6F00D-6A85-489B-8F18-4890EC7C3432}" presName="Name9" presStyleLbl="parChTrans1D2" presStyleIdx="1" presStyleCnt="4"/>
      <dgm:spPr/>
      <dgm:t>
        <a:bodyPr/>
        <a:lstStyle/>
        <a:p>
          <a:endParaRPr lang="it-IT"/>
        </a:p>
      </dgm:t>
    </dgm:pt>
    <dgm:pt modelId="{E5980234-9241-4A02-905C-F24438F71F17}" type="pres">
      <dgm:prSet presAssocID="{B5F6F00D-6A85-489B-8F18-4890EC7C3432}" presName="connTx" presStyleLbl="parChTrans1D2" presStyleIdx="1" presStyleCnt="4"/>
      <dgm:spPr/>
      <dgm:t>
        <a:bodyPr/>
        <a:lstStyle/>
        <a:p>
          <a:endParaRPr lang="it-IT"/>
        </a:p>
      </dgm:t>
    </dgm:pt>
    <dgm:pt modelId="{C531613F-7F9E-4E77-BDCE-D3CDA2CD4706}" type="pres">
      <dgm:prSet presAssocID="{6C754E27-05A3-41AA-859F-D295D034B490}" presName="node" presStyleLbl="node1" presStyleIdx="1" presStyleCnt="4" custScaleX="192224" custScaleY="100888" custRadScaleRad="151189" custRadScaleInc="232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AB37DC-BC03-4E6D-AF7C-63F636770887}" type="pres">
      <dgm:prSet presAssocID="{129BECDA-3AFB-455E-9DB1-B6CF77F3EDEB}" presName="Name9" presStyleLbl="parChTrans1D2" presStyleIdx="2" presStyleCnt="4"/>
      <dgm:spPr/>
      <dgm:t>
        <a:bodyPr/>
        <a:lstStyle/>
        <a:p>
          <a:endParaRPr lang="it-IT"/>
        </a:p>
      </dgm:t>
    </dgm:pt>
    <dgm:pt modelId="{1CE7EB3A-0FF2-41CA-BE42-E332CE26EF73}" type="pres">
      <dgm:prSet presAssocID="{129BECDA-3AFB-455E-9DB1-B6CF77F3EDEB}" presName="connTx" presStyleLbl="parChTrans1D2" presStyleIdx="2" presStyleCnt="4"/>
      <dgm:spPr/>
      <dgm:t>
        <a:bodyPr/>
        <a:lstStyle/>
        <a:p>
          <a:endParaRPr lang="it-IT"/>
        </a:p>
      </dgm:t>
    </dgm:pt>
    <dgm:pt modelId="{BB222068-27DD-49CB-9998-18EEFB783C70}" type="pres">
      <dgm:prSet presAssocID="{392C0DE9-D918-4FE1-A823-E47C643ECD63}" presName="node" presStyleLbl="node1" presStyleIdx="2" presStyleCnt="4" custScaleX="192224" custScaleY="100888" custRadScaleRad="100858" custRadScaleInc="-27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307710E-E94C-4A37-8A1E-80ABCB4A6B32}" type="pres">
      <dgm:prSet presAssocID="{844E4C78-2772-485D-8434-E7F9577BBC6D}" presName="Name9" presStyleLbl="parChTrans1D2" presStyleIdx="3" presStyleCnt="4"/>
      <dgm:spPr/>
      <dgm:t>
        <a:bodyPr/>
        <a:lstStyle/>
        <a:p>
          <a:endParaRPr lang="it-IT"/>
        </a:p>
      </dgm:t>
    </dgm:pt>
    <dgm:pt modelId="{49860662-79EE-4A8D-B286-2DA4A2B83A92}" type="pres">
      <dgm:prSet presAssocID="{844E4C78-2772-485D-8434-E7F9577BBC6D}" presName="connTx" presStyleLbl="parChTrans1D2" presStyleIdx="3" presStyleCnt="4"/>
      <dgm:spPr/>
      <dgm:t>
        <a:bodyPr/>
        <a:lstStyle/>
        <a:p>
          <a:endParaRPr lang="it-IT"/>
        </a:p>
      </dgm:t>
    </dgm:pt>
    <dgm:pt modelId="{88E40871-1A67-46A5-9AF2-064283076FDD}" type="pres">
      <dgm:prSet presAssocID="{312079E6-1DC5-4718-9BB6-D8033069F970}" presName="node" presStyleLbl="node1" presStyleIdx="3" presStyleCnt="4" custScaleX="192224" custScaleY="100888" custRadScaleRad="151189" custRadScaleInc="232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F656230-8319-4BE9-854D-BD2B0CF51BE9}" type="presOf" srcId="{392C0DE9-D918-4FE1-A823-E47C643ECD63}" destId="{BB222068-27DD-49CB-9998-18EEFB783C70}" srcOrd="0" destOrd="0" presId="urn:microsoft.com/office/officeart/2005/8/layout/radial1"/>
    <dgm:cxn modelId="{2ECA0E70-F2A4-47EA-A122-2E70D7D0BA48}" type="presOf" srcId="{844E4C78-2772-485D-8434-E7F9577BBC6D}" destId="{49860662-79EE-4A8D-B286-2DA4A2B83A92}" srcOrd="1" destOrd="0" presId="urn:microsoft.com/office/officeart/2005/8/layout/radial1"/>
    <dgm:cxn modelId="{572B4C86-6994-44F8-BF18-EB867635DB16}" srcId="{D6FACE9E-F082-48B6-9A00-832266424B62}" destId="{6C754E27-05A3-41AA-859F-D295D034B490}" srcOrd="1" destOrd="0" parTransId="{B5F6F00D-6A85-489B-8F18-4890EC7C3432}" sibTransId="{D9260444-6711-4B5A-A63A-B273A5504C7F}"/>
    <dgm:cxn modelId="{0FBF65B1-D7D4-4513-AAE2-E15A6CA25B96}" srcId="{D6FACE9E-F082-48B6-9A00-832266424B62}" destId="{6B3F184D-2CBF-4909-A2BF-5AD6C39100A7}" srcOrd="0" destOrd="0" parTransId="{52934F39-D93E-4DDD-93CA-32B72D7CF7BC}" sibTransId="{C4E26453-090B-4125-BFE1-687B4FD04A04}"/>
    <dgm:cxn modelId="{E2D1BB4B-7028-4ACD-B943-F0B0C1237545}" type="presOf" srcId="{129BECDA-3AFB-455E-9DB1-B6CF77F3EDEB}" destId="{E1AB37DC-BC03-4E6D-AF7C-63F636770887}" srcOrd="0" destOrd="0" presId="urn:microsoft.com/office/officeart/2005/8/layout/radial1"/>
    <dgm:cxn modelId="{3E3AD8F3-6BB2-4052-AA53-E498EAD50EF7}" type="presOf" srcId="{52934F39-D93E-4DDD-93CA-32B72D7CF7BC}" destId="{27E1AB7D-F7A6-4659-B5CE-0692A20B8167}" srcOrd="1" destOrd="0" presId="urn:microsoft.com/office/officeart/2005/8/layout/radial1"/>
    <dgm:cxn modelId="{2BCE6AB6-7304-424A-9F68-93EB0298183E}" type="presOf" srcId="{129BECDA-3AFB-455E-9DB1-B6CF77F3EDEB}" destId="{1CE7EB3A-0FF2-41CA-BE42-E332CE26EF73}" srcOrd="1" destOrd="0" presId="urn:microsoft.com/office/officeart/2005/8/layout/radial1"/>
    <dgm:cxn modelId="{B0522361-8CD7-4349-9FCE-2FCE7C91DDE8}" srcId="{D6FACE9E-F082-48B6-9A00-832266424B62}" destId="{392C0DE9-D918-4FE1-A823-E47C643ECD63}" srcOrd="2" destOrd="0" parTransId="{129BECDA-3AFB-455E-9DB1-B6CF77F3EDEB}" sibTransId="{D7B63791-3677-4103-A52B-4752E127E143}"/>
    <dgm:cxn modelId="{C546DB7B-3D35-4B54-AF22-7AA4FAAE7C23}" type="presOf" srcId="{6B3F184D-2CBF-4909-A2BF-5AD6C39100A7}" destId="{10BF2AF2-38A1-4D1A-83CA-0EF988BB5B83}" srcOrd="0" destOrd="0" presId="urn:microsoft.com/office/officeart/2005/8/layout/radial1"/>
    <dgm:cxn modelId="{F0C57915-2CD0-4E63-8F73-FFEF5029BADB}" type="presOf" srcId="{52934F39-D93E-4DDD-93CA-32B72D7CF7BC}" destId="{74B97B2C-F0DF-4B24-B21B-CA155C9BF8E8}" srcOrd="0" destOrd="0" presId="urn:microsoft.com/office/officeart/2005/8/layout/radial1"/>
    <dgm:cxn modelId="{7EC27818-3591-4613-B62F-AB24BDF05267}" srcId="{D6FACE9E-F082-48B6-9A00-832266424B62}" destId="{312079E6-1DC5-4718-9BB6-D8033069F970}" srcOrd="3" destOrd="0" parTransId="{844E4C78-2772-485D-8434-E7F9577BBC6D}" sibTransId="{A82DAD2B-DA75-4347-A614-F06277D7BD71}"/>
    <dgm:cxn modelId="{E4601584-9764-49B0-B07C-32F24229A375}" type="presOf" srcId="{D6FACE9E-F082-48B6-9A00-832266424B62}" destId="{526E183E-CAC6-4EB8-BE78-5D86FE7C4430}" srcOrd="0" destOrd="0" presId="urn:microsoft.com/office/officeart/2005/8/layout/radial1"/>
    <dgm:cxn modelId="{B5DA95AD-6657-48BD-B8A6-B275DFA14364}" type="presOf" srcId="{312079E6-1DC5-4718-9BB6-D8033069F970}" destId="{88E40871-1A67-46A5-9AF2-064283076FDD}" srcOrd="0" destOrd="0" presId="urn:microsoft.com/office/officeart/2005/8/layout/radial1"/>
    <dgm:cxn modelId="{3D150D76-9B0D-402E-B60F-A577D8E3A1BE}" type="presOf" srcId="{6C754E27-05A3-41AA-859F-D295D034B490}" destId="{C531613F-7F9E-4E77-BDCE-D3CDA2CD4706}" srcOrd="0" destOrd="0" presId="urn:microsoft.com/office/officeart/2005/8/layout/radial1"/>
    <dgm:cxn modelId="{00F3F13A-383D-48D6-85C4-F9C44616D4FD}" type="presOf" srcId="{844E4C78-2772-485D-8434-E7F9577BBC6D}" destId="{F307710E-E94C-4A37-8A1E-80ABCB4A6B32}" srcOrd="0" destOrd="0" presId="urn:microsoft.com/office/officeart/2005/8/layout/radial1"/>
    <dgm:cxn modelId="{3C186ECF-7ACB-40CF-87E4-154E615DBC96}" type="presOf" srcId="{B5F6F00D-6A85-489B-8F18-4890EC7C3432}" destId="{B0570C16-E6B6-4942-8CEB-0874E676C32F}" srcOrd="0" destOrd="0" presId="urn:microsoft.com/office/officeart/2005/8/layout/radial1"/>
    <dgm:cxn modelId="{D8CBA852-8D9F-4744-ACD8-A6C3B10571F0}" type="presOf" srcId="{1763B3AC-FDD7-4846-825A-25D1B1AC9221}" destId="{F3DC60B7-34F1-45A5-92A7-FBCAD03EEF7F}" srcOrd="0" destOrd="0" presId="urn:microsoft.com/office/officeart/2005/8/layout/radial1"/>
    <dgm:cxn modelId="{CCDAA762-1DEC-4982-9849-C8ED4E2A967D}" type="presOf" srcId="{B5F6F00D-6A85-489B-8F18-4890EC7C3432}" destId="{E5980234-9241-4A02-905C-F24438F71F17}" srcOrd="1" destOrd="0" presId="urn:microsoft.com/office/officeart/2005/8/layout/radial1"/>
    <dgm:cxn modelId="{32FD7482-D027-42E8-B334-1722E0FC688E}" srcId="{1763B3AC-FDD7-4846-825A-25D1B1AC9221}" destId="{AB01AAD8-0633-44DC-8AC9-6B6393DD35C0}" srcOrd="1" destOrd="0" parTransId="{C833E325-AA04-4C18-BD88-ABDE0C52E48D}" sibTransId="{FB83E2B8-F206-4899-BE46-0CE2E393F857}"/>
    <dgm:cxn modelId="{4D547479-687D-4847-B740-C0F00CC5F050}" srcId="{1763B3AC-FDD7-4846-825A-25D1B1AC9221}" destId="{D6FACE9E-F082-48B6-9A00-832266424B62}" srcOrd="0" destOrd="0" parTransId="{9D6E04DF-AD6D-4F8D-957D-844A0CB28A86}" sibTransId="{72278175-087B-4EFE-A1C7-CC39D6DD6570}"/>
    <dgm:cxn modelId="{A1312CD6-B631-4F9B-BDD2-58D70756CAF0}" type="presParOf" srcId="{F3DC60B7-34F1-45A5-92A7-FBCAD03EEF7F}" destId="{526E183E-CAC6-4EB8-BE78-5D86FE7C4430}" srcOrd="0" destOrd="0" presId="urn:microsoft.com/office/officeart/2005/8/layout/radial1"/>
    <dgm:cxn modelId="{9DF4A80C-A689-42FA-9022-F667D735B2C6}" type="presParOf" srcId="{F3DC60B7-34F1-45A5-92A7-FBCAD03EEF7F}" destId="{74B97B2C-F0DF-4B24-B21B-CA155C9BF8E8}" srcOrd="1" destOrd="0" presId="urn:microsoft.com/office/officeart/2005/8/layout/radial1"/>
    <dgm:cxn modelId="{F9A94001-039D-472D-B760-16AA98BC9450}" type="presParOf" srcId="{74B97B2C-F0DF-4B24-B21B-CA155C9BF8E8}" destId="{27E1AB7D-F7A6-4659-B5CE-0692A20B8167}" srcOrd="0" destOrd="0" presId="urn:microsoft.com/office/officeart/2005/8/layout/radial1"/>
    <dgm:cxn modelId="{A742DC84-A539-4700-A016-A0A9BFA058D2}" type="presParOf" srcId="{F3DC60B7-34F1-45A5-92A7-FBCAD03EEF7F}" destId="{10BF2AF2-38A1-4D1A-83CA-0EF988BB5B83}" srcOrd="2" destOrd="0" presId="urn:microsoft.com/office/officeart/2005/8/layout/radial1"/>
    <dgm:cxn modelId="{80CB76BF-DFD9-421C-944C-B3DA9EDD9127}" type="presParOf" srcId="{F3DC60B7-34F1-45A5-92A7-FBCAD03EEF7F}" destId="{B0570C16-E6B6-4942-8CEB-0874E676C32F}" srcOrd="3" destOrd="0" presId="urn:microsoft.com/office/officeart/2005/8/layout/radial1"/>
    <dgm:cxn modelId="{3C4F46ED-AB7B-4D7C-A42C-03A152C9E522}" type="presParOf" srcId="{B0570C16-E6B6-4942-8CEB-0874E676C32F}" destId="{E5980234-9241-4A02-905C-F24438F71F17}" srcOrd="0" destOrd="0" presId="urn:microsoft.com/office/officeart/2005/8/layout/radial1"/>
    <dgm:cxn modelId="{4340642B-46E8-461B-9F82-02EAD16000C9}" type="presParOf" srcId="{F3DC60B7-34F1-45A5-92A7-FBCAD03EEF7F}" destId="{C531613F-7F9E-4E77-BDCE-D3CDA2CD4706}" srcOrd="4" destOrd="0" presId="urn:microsoft.com/office/officeart/2005/8/layout/radial1"/>
    <dgm:cxn modelId="{A4E68EA6-5B8E-419C-9B7F-D6421CF964B8}" type="presParOf" srcId="{F3DC60B7-34F1-45A5-92A7-FBCAD03EEF7F}" destId="{E1AB37DC-BC03-4E6D-AF7C-63F636770887}" srcOrd="5" destOrd="0" presId="urn:microsoft.com/office/officeart/2005/8/layout/radial1"/>
    <dgm:cxn modelId="{4D52AF71-0DDB-4D2C-AB72-D0C08BFB3156}" type="presParOf" srcId="{E1AB37DC-BC03-4E6D-AF7C-63F636770887}" destId="{1CE7EB3A-0FF2-41CA-BE42-E332CE26EF73}" srcOrd="0" destOrd="0" presId="urn:microsoft.com/office/officeart/2005/8/layout/radial1"/>
    <dgm:cxn modelId="{01DEB097-D3E4-4B4A-901C-166A595978E0}" type="presParOf" srcId="{F3DC60B7-34F1-45A5-92A7-FBCAD03EEF7F}" destId="{BB222068-27DD-49CB-9998-18EEFB783C70}" srcOrd="6" destOrd="0" presId="urn:microsoft.com/office/officeart/2005/8/layout/radial1"/>
    <dgm:cxn modelId="{766ACBC5-713F-4CEF-90CE-A97E66425A9B}" type="presParOf" srcId="{F3DC60B7-34F1-45A5-92A7-FBCAD03EEF7F}" destId="{F307710E-E94C-4A37-8A1E-80ABCB4A6B32}" srcOrd="7" destOrd="0" presId="urn:microsoft.com/office/officeart/2005/8/layout/radial1"/>
    <dgm:cxn modelId="{05A50693-8FB3-4559-8F94-5F54DF6A4C2D}" type="presParOf" srcId="{F307710E-E94C-4A37-8A1E-80ABCB4A6B32}" destId="{49860662-79EE-4A8D-B286-2DA4A2B83A92}" srcOrd="0" destOrd="0" presId="urn:microsoft.com/office/officeart/2005/8/layout/radial1"/>
    <dgm:cxn modelId="{65C8B333-5FD3-4AC6-B58E-37E55518F648}" type="presParOf" srcId="{F3DC60B7-34F1-45A5-92A7-FBCAD03EEF7F}" destId="{88E40871-1A67-46A5-9AF2-064283076FD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714F6-EBA4-41C7-ACB6-1D50C1F60231}" type="datetimeFigureOut">
              <a:rPr lang="it-IT" smtClean="0"/>
              <a:t>10/11/2016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894F8-0EC9-425F-BA97-4D29D179EB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2162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894F8-0EC9-425F-BA97-4D29D179EBF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94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914400" y="1752606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grpSp>
        <p:nvGrpSpPr>
          <p:cNvPr id="2" name="Gruppo 1"/>
          <p:cNvGrpSpPr/>
          <p:nvPr/>
        </p:nvGrpSpPr>
        <p:grpSpPr>
          <a:xfrm>
            <a:off x="-5018" y="4953000"/>
            <a:ext cx="12197020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1481333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125351" y="274645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7" name="Gallone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Gallone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48133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48133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6193372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09600" y="1444299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70" y="1444299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A87A34-81AB-432B-8DAE-1953F412C126}" type="datetimeFigureOut">
              <a:rPr lang="en-US" smtClean="0"/>
              <a:t>11/10/2016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5840100" y="6407949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1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ttore 1 10"/>
          <p:cNvCxnSpPr/>
          <p:nvPr/>
        </p:nvCxnSpPr>
        <p:spPr>
          <a:xfrm>
            <a:off x="-12316" y="5787743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Gallone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ttore 1 14"/>
          <p:cNvCxnSpPr/>
          <p:nvPr/>
        </p:nvCxnSpPr>
        <p:spPr>
          <a:xfrm>
            <a:off x="-12316" y="5787743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609600" y="1481333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8A87A34-81AB-432B-8DAE-1953F412C126}" type="datetimeFigureOut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5840100" y="6407949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11529696" y="6407949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97736" y="3129566"/>
            <a:ext cx="10504868" cy="1291968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it-IT" sz="3600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Sul </a:t>
            </a:r>
            <a:r>
              <a:rPr lang="it-IT" sz="3600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PIANo</a:t>
            </a:r>
            <a:r>
              <a:rPr lang="it-IT" sz="3600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DI FORMAZIONE DEL PERSONALE</a:t>
            </a:r>
            <a:r>
              <a:rPr lang="it-IT" sz="3600" dirty="0" smtClean="0">
                <a:ln>
                  <a:solidFill>
                    <a:schemeClr val="tx1"/>
                  </a:solidFill>
                </a:ln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it-IT" sz="3600" dirty="0" smtClean="0">
                <a:ln>
                  <a:solidFill>
                    <a:schemeClr val="tx1"/>
                  </a:solidFill>
                </a:ln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it-IT" sz="3200" dirty="0" smtClean="0">
                <a:ln>
                  <a:solidFill>
                    <a:schemeClr val="tx1"/>
                  </a:solidFill>
                </a:ln>
                <a:latin typeface="Aharoni" panose="02010803020104030203" pitchFamily="2" charset="-79"/>
                <a:cs typeface="Aharoni" panose="02010803020104030203" pitchFamily="2" charset="-79"/>
              </a:rPr>
              <a:t>a cura dello Staff Regionale di Supporto</a:t>
            </a:r>
            <a:br>
              <a:rPr lang="it-IT" sz="3200" dirty="0" smtClean="0">
                <a:ln>
                  <a:solidFill>
                    <a:schemeClr val="tx1"/>
                  </a:solidFill>
                </a:ln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it-IT" sz="3200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U.S.R</a:t>
            </a:r>
            <a:r>
              <a:rPr lang="it-IT" sz="3200" cap="all" dirty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. </a:t>
            </a:r>
            <a:r>
              <a:rPr lang="it-IT" sz="3200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TOSCANA</a:t>
            </a:r>
            <a:endParaRPr lang="it-IT" sz="3200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188595" y="1691038"/>
            <a:ext cx="7130603" cy="715694"/>
          </a:xfrm>
        </p:spPr>
        <p:txBody>
          <a:bodyPr>
            <a:noAutofit/>
          </a:bodyPr>
          <a:lstStyle/>
          <a:p>
            <a:r>
              <a:rPr lang="it-IT" sz="7200" b="1" dirty="0">
                <a:solidFill>
                  <a:srgbClr val="C00000"/>
                </a:solidFill>
                <a:latin typeface="Curlz MT" panose="04040404050702020202" pitchFamily="82" charset="0"/>
              </a:rPr>
              <a:t>I Prossimi passi…</a:t>
            </a:r>
          </a:p>
        </p:txBody>
      </p:sp>
      <p:sp>
        <p:nvSpPr>
          <p:cNvPr id="4" name="Sottotitolo 2"/>
          <p:cNvSpPr txBox="1">
            <a:spLocks/>
          </p:cNvSpPr>
          <p:nvPr/>
        </p:nvSpPr>
        <p:spPr>
          <a:xfrm>
            <a:off x="4043966" y="5991770"/>
            <a:ext cx="7091967" cy="612663"/>
          </a:xfrm>
          <a:prstGeom prst="rect">
            <a:avLst/>
          </a:prstGeom>
        </p:spPr>
        <p:txBody>
          <a:bodyPr vert="horz" lIns="45720" rIns="45720">
            <a:no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defTabSz="914400"/>
            <a:r>
              <a:rPr lang="it-IT" sz="2800" b="1" dirty="0" smtClean="0">
                <a:solidFill>
                  <a:srgbClr val="002060"/>
                </a:solidFill>
                <a:latin typeface="Baskerville Old Face" panose="02020602080505020303" pitchFamily="18" charset="0"/>
              </a:rPr>
              <a:t>Coordinatore dello Staff: Prof. Roberto Martini</a:t>
            </a:r>
            <a:endParaRPr lang="it-IT" sz="2800" b="1" dirty="0">
              <a:solidFill>
                <a:srgbClr val="002060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1026" name="Picture 2" descr="D:\Users\mi14710\AppData\Local\Microsoft\Windows\Temporary Internet Files\Content.IE5\USTD4COI\la-buona-scuola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58" y="356204"/>
            <a:ext cx="1437956" cy="123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17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609602" y="421760"/>
            <a:ext cx="10685172" cy="52322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>
              <a:spcBef>
                <a:spcPct val="0"/>
              </a:spcBef>
            </a:pPr>
            <a:r>
              <a:rPr lang="it-IT" sz="2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SECONDA FASE</a:t>
            </a:r>
            <a:r>
              <a:rPr lang="it-IT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… </a:t>
            </a:r>
            <a:r>
              <a:rPr lang="it-IT" sz="2800" b="1" i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verso </a:t>
            </a:r>
            <a:r>
              <a:rPr lang="it-IT" sz="2800" b="1" i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il Piano di Formazione d’Ambito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277096" y="1291518"/>
            <a:ext cx="7398440" cy="1323439"/>
          </a:xfrm>
          <a:prstGeom prst="rect">
            <a:avLst/>
          </a:prstGeom>
          <a:noFill/>
          <a:ln cap="sq">
            <a:solidFill>
              <a:srgbClr val="002060"/>
            </a:solidFill>
            <a:bevel/>
          </a:ln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formazione progettata a livello territoriale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 </a:t>
            </a:r>
            <a:r>
              <a:rPr lang="it-IT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sinergie tra </a:t>
            </a:r>
            <a:r>
              <a:rPr lang="it-IT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istituzioni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scolastiche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Consente di realizzare </a:t>
            </a:r>
            <a:r>
              <a:rPr lang="it-IT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economie di scala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ermette una </a:t>
            </a:r>
            <a:r>
              <a:rPr lang="it-IT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pianificazione strategica dei percorsi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formativi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928355" y="3345459"/>
            <a:ext cx="7382811" cy="1323439"/>
          </a:xfrm>
          <a:prstGeom prst="rect">
            <a:avLst/>
          </a:prstGeom>
          <a:noFill/>
          <a:ln cap="sq">
            <a:solidFill>
              <a:srgbClr val="002060"/>
            </a:solidFill>
            <a:bevel/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formazione progettata a livello territoriale deve tener conto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Delle </a:t>
            </a:r>
            <a:r>
              <a:rPr lang="it-IT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iniziative autonome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delle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scuole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Delle </a:t>
            </a:r>
            <a:r>
              <a:rPr lang="it-IT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iniziative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relazione a </a:t>
            </a:r>
            <a:r>
              <a:rPr lang="it-IT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progetti nazionali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(PNSD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Della </a:t>
            </a:r>
            <a:r>
              <a:rPr lang="it-IT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qualità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dei percorsi formativi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840051" y="5519924"/>
            <a:ext cx="7454723" cy="70788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cap="sq">
            <a:solidFill>
              <a:srgbClr val="002060"/>
            </a:solidFill>
            <a:bevel/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PIANO D’AMBITO INTEGRA LE DIVERSE AZIONI FORMATIVE, RENDENDOLE COERENTI E CONTINUE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reccia in giù 8"/>
          <p:cNvSpPr/>
          <p:nvPr/>
        </p:nvSpPr>
        <p:spPr>
          <a:xfrm>
            <a:off x="5709872" y="2740171"/>
            <a:ext cx="484632" cy="4892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/>
          <p:cNvSpPr/>
          <p:nvPr/>
        </p:nvSpPr>
        <p:spPr>
          <a:xfrm>
            <a:off x="5748275" y="4887912"/>
            <a:ext cx="484632" cy="4892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098" name="Picture 2" descr="C:\Users\Emilia\AppData\Local\Microsoft\Windows\Temporary Internet Files\Content.IE5\AEX4LBE4\integrazion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575" y="3091251"/>
            <a:ext cx="2974990" cy="148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4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043447" y="4766905"/>
            <a:ext cx="10839719" cy="12464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primo passo verso il PIANO DI FORMAZIONE DI AMBITO è verificare la: </a:t>
            </a:r>
            <a:r>
              <a:rPr lang="it-IT" sz="2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COERENZA</a:t>
            </a:r>
          </a:p>
        </p:txBody>
      </p:sp>
      <p:sp>
        <p:nvSpPr>
          <p:cNvPr id="5" name="Titolo 2"/>
          <p:cNvSpPr>
            <a:spLocks noGrp="1"/>
          </p:cNvSpPr>
          <p:nvPr>
            <p:ph type="title"/>
          </p:nvPr>
        </p:nvSpPr>
        <p:spPr>
          <a:xfrm>
            <a:off x="2159954" y="372316"/>
            <a:ext cx="9723212" cy="820239"/>
          </a:xfr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defTabSz="457200"/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GLI STRUMENTI DI </a:t>
            </a:r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LAVORO… dal RAV al Piano di Formazione della RETE</a:t>
            </a:r>
            <a:endParaRPr lang="it-IT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578721" y="2541601"/>
            <a:ext cx="5929771" cy="2387303"/>
            <a:chOff x="2042569" y="3140620"/>
            <a:chExt cx="6754654" cy="2715982"/>
          </a:xfrm>
        </p:grpSpPr>
        <p:sp>
          <p:nvSpPr>
            <p:cNvPr id="11" name="Forma a L 10"/>
            <p:cNvSpPr/>
            <p:nvPr/>
          </p:nvSpPr>
          <p:spPr>
            <a:xfrm rot="5400000">
              <a:off x="2462345" y="3988097"/>
              <a:ext cx="1264426" cy="2103977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igura a mano libera 11"/>
            <p:cNvSpPr/>
            <p:nvPr/>
          </p:nvSpPr>
          <p:spPr>
            <a:xfrm>
              <a:off x="2247063" y="4191593"/>
              <a:ext cx="1899484" cy="1665009"/>
            </a:xfrm>
            <a:custGeom>
              <a:avLst/>
              <a:gdLst>
                <a:gd name="connsiteX0" fmla="*/ 0 w 1899483"/>
                <a:gd name="connsiteY0" fmla="*/ 0 h 1665008"/>
                <a:gd name="connsiteX1" fmla="*/ 1899483 w 1899483"/>
                <a:gd name="connsiteY1" fmla="*/ 0 h 1665008"/>
                <a:gd name="connsiteX2" fmla="*/ 1899483 w 1899483"/>
                <a:gd name="connsiteY2" fmla="*/ 1665008 h 1665008"/>
                <a:gd name="connsiteX3" fmla="*/ 0 w 1899483"/>
                <a:gd name="connsiteY3" fmla="*/ 1665008 h 1665008"/>
                <a:gd name="connsiteX4" fmla="*/ 0 w 1899483"/>
                <a:gd name="connsiteY4" fmla="*/ 0 h 166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9483" h="1665008">
                  <a:moveTo>
                    <a:pt x="0" y="0"/>
                  </a:moveTo>
                  <a:lnTo>
                    <a:pt x="1899483" y="0"/>
                  </a:lnTo>
                  <a:lnTo>
                    <a:pt x="1899483" y="1665008"/>
                  </a:lnTo>
                  <a:lnTo>
                    <a:pt x="0" y="16650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72390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1900" kern="1200" dirty="0" smtClean="0"/>
            </a:p>
            <a:p>
              <a:pPr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dirty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Priorità e obiettivi di processo</a:t>
              </a:r>
            </a:p>
          </p:txBody>
        </p:sp>
        <p:sp>
          <p:nvSpPr>
            <p:cNvPr id="14" name="Forma a L 13"/>
            <p:cNvSpPr/>
            <p:nvPr/>
          </p:nvSpPr>
          <p:spPr>
            <a:xfrm rot="5400000">
              <a:off x="4787683" y="3412690"/>
              <a:ext cx="1264426" cy="2103977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Figura a mano libera 14"/>
            <p:cNvSpPr/>
            <p:nvPr/>
          </p:nvSpPr>
          <p:spPr>
            <a:xfrm>
              <a:off x="4576619" y="3575369"/>
              <a:ext cx="1899484" cy="1665008"/>
            </a:xfrm>
            <a:custGeom>
              <a:avLst/>
              <a:gdLst>
                <a:gd name="connsiteX0" fmla="*/ 0 w 1899483"/>
                <a:gd name="connsiteY0" fmla="*/ 0 h 1665008"/>
                <a:gd name="connsiteX1" fmla="*/ 1899483 w 1899483"/>
                <a:gd name="connsiteY1" fmla="*/ 0 h 1665008"/>
                <a:gd name="connsiteX2" fmla="*/ 1899483 w 1899483"/>
                <a:gd name="connsiteY2" fmla="*/ 1665008 h 1665008"/>
                <a:gd name="connsiteX3" fmla="*/ 0 w 1899483"/>
                <a:gd name="connsiteY3" fmla="*/ 1665008 h 1665008"/>
                <a:gd name="connsiteX4" fmla="*/ 0 w 1899483"/>
                <a:gd name="connsiteY4" fmla="*/ 0 h 166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9483" h="1665008">
                  <a:moveTo>
                    <a:pt x="0" y="0"/>
                  </a:moveTo>
                  <a:lnTo>
                    <a:pt x="1899483" y="0"/>
                  </a:lnTo>
                  <a:lnTo>
                    <a:pt x="1899483" y="1665008"/>
                  </a:lnTo>
                  <a:lnTo>
                    <a:pt x="0" y="16650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72390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1900" kern="1200" dirty="0" smtClean="0"/>
            </a:p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dirty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Azioni e processi che partono dal RAV</a:t>
              </a:r>
            </a:p>
          </p:txBody>
        </p:sp>
        <p:sp>
          <p:nvSpPr>
            <p:cNvPr id="17" name="Forma a L 16"/>
            <p:cNvSpPr/>
            <p:nvPr/>
          </p:nvSpPr>
          <p:spPr>
            <a:xfrm rot="5400000">
              <a:off x="7113022" y="2837283"/>
              <a:ext cx="1264426" cy="2103977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Figura a mano libera 17"/>
            <p:cNvSpPr/>
            <p:nvPr/>
          </p:nvSpPr>
          <p:spPr>
            <a:xfrm>
              <a:off x="6864664" y="3140620"/>
              <a:ext cx="1899484" cy="1665008"/>
            </a:xfrm>
            <a:custGeom>
              <a:avLst/>
              <a:gdLst>
                <a:gd name="connsiteX0" fmla="*/ 0 w 1899483"/>
                <a:gd name="connsiteY0" fmla="*/ 0 h 1665008"/>
                <a:gd name="connsiteX1" fmla="*/ 1899483 w 1899483"/>
                <a:gd name="connsiteY1" fmla="*/ 0 h 1665008"/>
                <a:gd name="connsiteX2" fmla="*/ 1899483 w 1899483"/>
                <a:gd name="connsiteY2" fmla="*/ 1665008 h 1665008"/>
                <a:gd name="connsiteX3" fmla="*/ 0 w 1899483"/>
                <a:gd name="connsiteY3" fmla="*/ 1665008 h 1665008"/>
                <a:gd name="connsiteX4" fmla="*/ 0 w 1899483"/>
                <a:gd name="connsiteY4" fmla="*/ 0 h 166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9483" h="1665008">
                  <a:moveTo>
                    <a:pt x="0" y="0"/>
                  </a:moveTo>
                  <a:lnTo>
                    <a:pt x="1899483" y="0"/>
                  </a:lnTo>
                  <a:lnTo>
                    <a:pt x="1899483" y="1665008"/>
                  </a:lnTo>
                  <a:lnTo>
                    <a:pt x="0" y="16650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72390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1900" kern="1200" dirty="0" smtClean="0"/>
            </a:p>
            <a:p>
              <a:pPr lvl="0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dirty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Priorità e competenze fissate dal MIUR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547393" y="3017322"/>
            <a:ext cx="1909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C00000"/>
                </a:solidFill>
              </a:rPr>
              <a:t>Rapporto di Autovalutazione</a:t>
            </a:r>
            <a:endParaRPr lang="it-IT" sz="1600" b="1" dirty="0">
              <a:solidFill>
                <a:srgbClr val="C0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403826" y="2529906"/>
            <a:ext cx="2279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C00000"/>
                </a:solidFill>
              </a:rPr>
              <a:t>Piano di Miglioramento</a:t>
            </a:r>
            <a:endParaRPr lang="it-IT" sz="1600" b="1" dirty="0">
              <a:solidFill>
                <a:srgbClr val="C0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394602" y="2059173"/>
            <a:ext cx="2279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C00000"/>
                </a:solidFill>
              </a:rPr>
              <a:t>Piano Nazionale di Formazione</a:t>
            </a:r>
            <a:endParaRPr lang="it-IT" sz="1600" b="1" dirty="0">
              <a:solidFill>
                <a:srgbClr val="C00000"/>
              </a:solidFill>
            </a:endParaRPr>
          </a:p>
        </p:txBody>
      </p:sp>
      <p:grpSp>
        <p:nvGrpSpPr>
          <p:cNvPr id="20" name="Gruppo 19"/>
          <p:cNvGrpSpPr/>
          <p:nvPr/>
        </p:nvGrpSpPr>
        <p:grpSpPr>
          <a:xfrm>
            <a:off x="6583469" y="1684735"/>
            <a:ext cx="3812307" cy="2078593"/>
            <a:chOff x="2042569" y="3778747"/>
            <a:chExt cx="4433533" cy="2185708"/>
          </a:xfrm>
        </p:grpSpPr>
        <p:sp>
          <p:nvSpPr>
            <p:cNvPr id="21" name="Forma a L 20"/>
            <p:cNvSpPr/>
            <p:nvPr/>
          </p:nvSpPr>
          <p:spPr>
            <a:xfrm rot="5400000">
              <a:off x="2462345" y="3988097"/>
              <a:ext cx="1264426" cy="2103977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igura a mano libera 21"/>
            <p:cNvSpPr/>
            <p:nvPr/>
          </p:nvSpPr>
          <p:spPr>
            <a:xfrm>
              <a:off x="2251279" y="4299447"/>
              <a:ext cx="2325338" cy="1665008"/>
            </a:xfrm>
            <a:custGeom>
              <a:avLst/>
              <a:gdLst>
                <a:gd name="connsiteX0" fmla="*/ 0 w 1899483"/>
                <a:gd name="connsiteY0" fmla="*/ 0 h 1665008"/>
                <a:gd name="connsiteX1" fmla="*/ 1899483 w 1899483"/>
                <a:gd name="connsiteY1" fmla="*/ 0 h 1665008"/>
                <a:gd name="connsiteX2" fmla="*/ 1899483 w 1899483"/>
                <a:gd name="connsiteY2" fmla="*/ 1665008 h 1665008"/>
                <a:gd name="connsiteX3" fmla="*/ 0 w 1899483"/>
                <a:gd name="connsiteY3" fmla="*/ 1665008 h 1665008"/>
                <a:gd name="connsiteX4" fmla="*/ 0 w 1899483"/>
                <a:gd name="connsiteY4" fmla="*/ 0 h 166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9483" h="1665008">
                  <a:moveTo>
                    <a:pt x="0" y="0"/>
                  </a:moveTo>
                  <a:lnTo>
                    <a:pt x="1899483" y="0"/>
                  </a:lnTo>
                  <a:lnTo>
                    <a:pt x="1899483" y="1665008"/>
                  </a:lnTo>
                  <a:lnTo>
                    <a:pt x="0" y="16650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72390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1900" kern="1200" dirty="0" smtClean="0"/>
            </a:p>
            <a:p>
              <a:pPr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dirty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Azioni formative della scuola che partono da RAV, </a:t>
              </a:r>
              <a:r>
                <a:rPr lang="it-IT" sz="2000" dirty="0" err="1">
                  <a:solidFill>
                    <a:schemeClr val="tx1"/>
                  </a:solidFill>
                  <a:latin typeface="Baskerville Old Face" panose="02020602080505020303" pitchFamily="18" charset="0"/>
                </a:rPr>
                <a:t>PdM</a:t>
              </a:r>
              <a:r>
                <a:rPr lang="it-IT" sz="2000" dirty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 e Piano Naz. Formazione</a:t>
              </a:r>
            </a:p>
          </p:txBody>
        </p:sp>
        <p:sp>
          <p:nvSpPr>
            <p:cNvPr id="24" name="Forma a L 23"/>
            <p:cNvSpPr/>
            <p:nvPr/>
          </p:nvSpPr>
          <p:spPr>
            <a:xfrm rot="5400000">
              <a:off x="4787683" y="3412690"/>
              <a:ext cx="1264426" cy="2103977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igura a mano libera 24"/>
            <p:cNvSpPr/>
            <p:nvPr/>
          </p:nvSpPr>
          <p:spPr>
            <a:xfrm>
              <a:off x="4576619" y="3778747"/>
              <a:ext cx="1899483" cy="1665008"/>
            </a:xfrm>
            <a:custGeom>
              <a:avLst/>
              <a:gdLst>
                <a:gd name="connsiteX0" fmla="*/ 0 w 1899483"/>
                <a:gd name="connsiteY0" fmla="*/ 0 h 1665008"/>
                <a:gd name="connsiteX1" fmla="*/ 1899483 w 1899483"/>
                <a:gd name="connsiteY1" fmla="*/ 0 h 1665008"/>
                <a:gd name="connsiteX2" fmla="*/ 1899483 w 1899483"/>
                <a:gd name="connsiteY2" fmla="*/ 1665008 h 1665008"/>
                <a:gd name="connsiteX3" fmla="*/ 0 w 1899483"/>
                <a:gd name="connsiteY3" fmla="*/ 1665008 h 1665008"/>
                <a:gd name="connsiteX4" fmla="*/ 0 w 1899483"/>
                <a:gd name="connsiteY4" fmla="*/ 0 h 166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9483" h="1665008">
                  <a:moveTo>
                    <a:pt x="0" y="0"/>
                  </a:moveTo>
                  <a:lnTo>
                    <a:pt x="1899483" y="0"/>
                  </a:lnTo>
                  <a:lnTo>
                    <a:pt x="1899483" y="1665008"/>
                  </a:lnTo>
                  <a:lnTo>
                    <a:pt x="0" y="16650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72390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t-IT" sz="1900" kern="1200" dirty="0" smtClean="0"/>
            </a:p>
            <a:p>
              <a:pPr lvl="0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dirty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Raccorda tutti i piani di </a:t>
              </a:r>
              <a:r>
                <a:rPr lang="it-IT" sz="2000" dirty="0" smtClean="0">
                  <a:solidFill>
                    <a:schemeClr val="tx1"/>
                  </a:solidFill>
                  <a:latin typeface="Baskerville Old Face" panose="02020602080505020303" pitchFamily="18" charset="0"/>
                </a:rPr>
                <a:t>formazione dell’ambito</a:t>
              </a:r>
              <a:endParaRPr lang="it-IT" sz="2000" dirty="0">
                <a:solidFill>
                  <a:schemeClr val="tx1"/>
                </a:solidFill>
                <a:latin typeface="Baskerville Old Face" panose="02020602080505020303" pitchFamily="18" charset="0"/>
              </a:endParaRPr>
            </a:p>
          </p:txBody>
        </p:sp>
      </p:grpSp>
      <p:sp>
        <p:nvSpPr>
          <p:cNvPr id="29" name="CasellaDiTesto 28"/>
          <p:cNvSpPr txBox="1"/>
          <p:nvPr/>
        </p:nvSpPr>
        <p:spPr>
          <a:xfrm>
            <a:off x="6463306" y="1661061"/>
            <a:ext cx="2279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C00000"/>
                </a:solidFill>
              </a:rPr>
              <a:t>Piano Formazione della scuola</a:t>
            </a:r>
            <a:endParaRPr lang="it-IT" sz="1600" b="1" dirty="0">
              <a:solidFill>
                <a:srgbClr val="C00000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8439330" y="1161523"/>
            <a:ext cx="2279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C00000"/>
                </a:solidFill>
              </a:rPr>
              <a:t>Piano di Formazione della RETE</a:t>
            </a:r>
            <a:endParaRPr lang="it-IT" sz="1600" b="1" dirty="0">
              <a:solidFill>
                <a:srgbClr val="C00000"/>
              </a:solidFill>
            </a:endParaRPr>
          </a:p>
        </p:txBody>
      </p:sp>
      <p:pic>
        <p:nvPicPr>
          <p:cNvPr id="31" name="Picture 3" descr="D:\Users\mi14710\AppData\Local\Microsoft\Windows\Temporary Internet Files\Content.IE5\UAYTVT9Y\equipos-de-trabajo-efectiv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65" y="274638"/>
            <a:ext cx="1668160" cy="16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775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2"/>
          <p:cNvSpPr>
            <a:spLocks noGrp="1"/>
          </p:cNvSpPr>
          <p:nvPr>
            <p:ph type="title"/>
          </p:nvPr>
        </p:nvSpPr>
        <p:spPr>
          <a:xfrm>
            <a:off x="412125" y="274638"/>
            <a:ext cx="11410683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defTabSz="457200"/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La </a:t>
            </a:r>
            <a:r>
              <a:rPr lang="it-IT" sz="2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coerenza</a:t>
            </a:r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 è il punto di partenza per la costruzione del PIANO D’AMBITO…lo schema di </a:t>
            </a:r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partenza (un esempio)</a:t>
            </a:r>
            <a:endParaRPr lang="it-IT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308061"/>
              </p:ext>
            </p:extLst>
          </p:nvPr>
        </p:nvGraphicFramePr>
        <p:xfrm>
          <a:off x="412126" y="1507789"/>
          <a:ext cx="11539472" cy="46740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92131"/>
                <a:gridCol w="2987509"/>
                <a:gridCol w="3262673"/>
                <a:gridCol w="3197159"/>
              </a:tblGrid>
              <a:tr h="1089373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Azioni</a:t>
                      </a:r>
                      <a:r>
                        <a:rPr lang="it-IT" sz="18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formative </a:t>
                      </a:r>
                      <a:r>
                        <a:rPr lang="it-IT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individuate dall’istituto</a:t>
                      </a:r>
                      <a:endParaRPr lang="it-IT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Corrispondenza con le Aree e Competenze del </a:t>
                      </a:r>
                      <a:r>
                        <a:rPr kumimoji="0" lang="it-IT" sz="18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Piano Nazionale di Formazione</a:t>
                      </a:r>
                      <a:endParaRPr kumimoji="0" lang="it-IT" sz="1800" b="1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Priorità RAV </a:t>
                      </a:r>
                      <a:r>
                        <a:rPr kumimoji="0" lang="it-IT" sz="18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cui l’azione formativa si collega </a:t>
                      </a:r>
                      <a:endParaRPr kumimoji="0" lang="it-IT" sz="18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Processi del RAV </a:t>
                      </a:r>
                      <a:r>
                        <a:rPr kumimoji="0" lang="it-IT" sz="18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cui l’azione formativa si collega </a:t>
                      </a:r>
                      <a:endParaRPr kumimoji="0" lang="it-IT" sz="18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4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Lingua Inglese</a:t>
                      </a:r>
                    </a:p>
                    <a:p>
                      <a:pPr marL="0" algn="l" rtl="0" eaLnBrk="1" latinLnBrk="0" hangingPunct="1"/>
                      <a:endParaRPr kumimoji="0" lang="it-IT" sz="18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6F4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COMPETENZE PER IL XXI SECOLO</a:t>
                      </a:r>
                    </a:p>
                    <a:p>
                      <a:pPr marL="0" algn="l" rtl="0" eaLnBrk="1" latinLnBrk="0" hangingPunct="1"/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“Lingua inglese” </a:t>
                      </a:r>
                    </a:p>
                    <a:p>
                      <a:pPr marL="0" algn="l" rtl="0" eaLnBrk="1" latinLnBrk="0" hangingPunct="1"/>
                      <a:endParaRPr kumimoji="0" lang="it-IT" sz="18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6F4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Competenze chiave e di cittadinanza </a:t>
                      </a:r>
                    </a:p>
                    <a:p>
                      <a:pPr marL="0" algn="l" rtl="0" eaLnBrk="1" latinLnBrk="0" hangingPunct="1"/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“Migliorare le competenze nella lingua inglese”.</a:t>
                      </a:r>
                    </a:p>
                    <a:p>
                      <a:pPr marL="0" algn="l" rtl="0" eaLnBrk="1" latinLnBrk="0" hangingPunct="1"/>
                      <a:endParaRPr kumimoji="0" lang="it-IT" sz="18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6F4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Curricolo, progettazione e valutazione</a:t>
                      </a:r>
                    </a:p>
                    <a:p>
                      <a:pPr marL="0" algn="l" rtl="0" eaLnBrk="1" latinLnBrk="0" hangingPunct="1"/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“Potenziare le attività per lo studio delle lingue (certificazioni, CLIL, stage all’estero, partenariati”)</a:t>
                      </a:r>
                    </a:p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Sviluppo e valorizzazione delle risorse umane </a:t>
                      </a:r>
                    </a:p>
                    <a:p>
                      <a:pPr marL="0" algn="l" rtl="0" eaLnBrk="1" latinLnBrk="0" hangingPunct="1"/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“Incrementare la formazione continua di docenti e ATA (formazione su lingua</a:t>
                      </a:r>
                      <a:r>
                        <a:rPr kumimoji="0" lang="it-IT" sz="1800" b="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inglese, sicurezza e didattica innovativa)</a:t>
                      </a:r>
                      <a:endParaRPr kumimoji="0" lang="it-IT" sz="18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6F4F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58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609600" y="1559961"/>
            <a:ext cx="10972800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500" dirty="0" smtClean="0">
                <a:latin typeface="Baskerville Old Face" panose="02020602080505020303" pitchFamily="18" charset="0"/>
              </a:rPr>
              <a:t>Lo </a:t>
            </a:r>
            <a:r>
              <a:rPr lang="it-IT" sz="2500" b="1" dirty="0" smtClean="0">
                <a:latin typeface="Baskerville Old Face" panose="02020602080505020303" pitchFamily="18" charset="0"/>
              </a:rPr>
              <a:t>Staff Regionale di Supporto </a:t>
            </a:r>
            <a:r>
              <a:rPr lang="it-IT" sz="2500" dirty="0" smtClean="0">
                <a:latin typeface="Baskerville Old Face" panose="02020602080505020303" pitchFamily="18" charset="0"/>
              </a:rPr>
              <a:t>in stretta collaborazione con i </a:t>
            </a:r>
            <a:r>
              <a:rPr lang="it-IT" sz="2500" b="1" dirty="0" smtClean="0">
                <a:latin typeface="Baskerville Old Face" panose="02020602080505020303" pitchFamily="18" charset="0"/>
              </a:rPr>
              <a:t>Dirigenti Scolastici delle Scuole Polo </a:t>
            </a:r>
            <a:r>
              <a:rPr lang="it-IT" sz="2500" dirty="0" smtClean="0">
                <a:latin typeface="Baskerville Old Face" panose="02020602080505020303" pitchFamily="18" charset="0"/>
              </a:rPr>
              <a:t>intende fornire, a ciascuna Rete d’Ambito della Regione Toscana, una </a:t>
            </a:r>
            <a:r>
              <a:rPr lang="it-IT" sz="2500" b="1" i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TRACCIA</a:t>
            </a:r>
            <a:r>
              <a:rPr lang="it-IT" sz="2500" dirty="0" smtClean="0">
                <a:latin typeface="Baskerville Old Face" panose="02020602080505020303" pitchFamily="18" charset="0"/>
              </a:rPr>
              <a:t>  per </a:t>
            </a:r>
            <a:r>
              <a:rPr lang="it-IT" sz="2500" b="1" dirty="0" smtClean="0">
                <a:latin typeface="Baskerville Old Face" panose="02020602080505020303" pitchFamily="18" charset="0"/>
              </a:rPr>
              <a:t>l’elaborazione del Piano di Formazione di Ambito </a:t>
            </a:r>
            <a:r>
              <a:rPr lang="it-IT" sz="2500" dirty="0" smtClean="0">
                <a:latin typeface="Baskerville Old Face" panose="02020602080505020303" pitchFamily="18" charset="0"/>
              </a:rPr>
              <a:t>al fine di: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500" dirty="0" smtClean="0">
                <a:latin typeface="Baskerville Old Face" panose="02020602080505020303" pitchFamily="18" charset="0"/>
              </a:rPr>
              <a:t>fornire le </a:t>
            </a:r>
            <a:r>
              <a:rPr lang="it-IT" sz="2500" b="1" dirty="0" smtClean="0">
                <a:latin typeface="Baskerville Old Face" panose="02020602080505020303" pitchFamily="18" charset="0"/>
              </a:rPr>
              <a:t>stesse indicazioni </a:t>
            </a:r>
            <a:r>
              <a:rPr lang="it-IT" sz="2500" dirty="0" smtClean="0">
                <a:latin typeface="Baskerville Old Face" panose="02020602080505020303" pitchFamily="18" charset="0"/>
              </a:rPr>
              <a:t>a tutte le Reti d’Ambito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500" dirty="0" smtClean="0">
                <a:latin typeface="Baskerville Old Face" panose="02020602080505020303" pitchFamily="18" charset="0"/>
              </a:rPr>
              <a:t>fornire un </a:t>
            </a:r>
            <a:r>
              <a:rPr lang="it-IT" sz="2500" b="1" dirty="0" smtClean="0">
                <a:latin typeface="Baskerville Old Face" panose="02020602080505020303" pitchFamily="18" charset="0"/>
              </a:rPr>
              <a:t>reale e continuo</a:t>
            </a:r>
            <a:r>
              <a:rPr lang="it-IT" sz="2500" dirty="0" smtClean="0">
                <a:latin typeface="Baskerville Old Face" panose="02020602080505020303" pitchFamily="18" charset="0"/>
              </a:rPr>
              <a:t> supporto alle Reti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500" dirty="0" smtClean="0">
                <a:latin typeface="Baskerville Old Face" panose="02020602080505020303" pitchFamily="18" charset="0"/>
              </a:rPr>
              <a:t>garantire </a:t>
            </a:r>
            <a:r>
              <a:rPr lang="it-IT" sz="2500" b="1" dirty="0" smtClean="0">
                <a:latin typeface="Baskerville Old Face" panose="02020602080505020303" pitchFamily="18" charset="0"/>
              </a:rPr>
              <a:t>omogeneità e coerenza  </a:t>
            </a:r>
            <a:r>
              <a:rPr lang="it-IT" sz="2500" dirty="0" smtClean="0">
                <a:latin typeface="Baskerville Old Face" panose="02020602080505020303" pitchFamily="18" charset="0"/>
              </a:rPr>
              <a:t>alla formazione a livello regionale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500" dirty="0" smtClean="0">
                <a:latin typeface="Baskerville Old Face" panose="02020602080505020303" pitchFamily="18" charset="0"/>
              </a:rPr>
              <a:t>garantire un </a:t>
            </a:r>
            <a:r>
              <a:rPr lang="it-IT" sz="2500" b="1" dirty="0" smtClean="0">
                <a:latin typeface="Baskerville Old Face" panose="02020602080505020303" pitchFamily="18" charset="0"/>
              </a:rPr>
              <a:t>monitoraggio </a:t>
            </a:r>
            <a:r>
              <a:rPr lang="it-IT" sz="2500" dirty="0" smtClean="0">
                <a:latin typeface="Baskerville Old Face" panose="02020602080505020303" pitchFamily="18" charset="0"/>
              </a:rPr>
              <a:t>efficace delle azioni </a:t>
            </a:r>
          </a:p>
        </p:txBody>
      </p:sp>
      <p:sp>
        <p:nvSpPr>
          <p:cNvPr id="5" name="Titolo 2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defTabSz="457200"/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IL PIANO DI FORMAZIONE D’AMBITO… come strutturarlo </a:t>
            </a:r>
            <a:endParaRPr lang="it-IT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051" name="Picture 3" descr="C:\Users\Emilia\AppData\Local\Microsoft\Windows\Temporary Internet Files\Content.IE5\TVUIVDGJ\282862523_562d4ec20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256" y="5080201"/>
            <a:ext cx="2177143" cy="160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Emilia\AppData\Local\Microsoft\Windows\Temporary Internet Files\Content.IE5\AEX4LBE4\interrogation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521" y="214767"/>
            <a:ext cx="1252538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299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defTabSz="457200"/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IL PIANO DI FORMAZIONE D’AMBITO… come strutturarlo </a:t>
            </a:r>
            <a:endParaRPr lang="it-IT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Picture 4" descr="C:\Users\Emilia\AppData\Local\Microsoft\Windows\Temporary Internet Files\Content.IE5\AEX4LBE4\interrogation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521" y="214767"/>
            <a:ext cx="1252538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609600" y="1417638"/>
            <a:ext cx="109728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4400" b="1" dirty="0" smtClean="0">
                <a:latin typeface="Curlz MT" panose="04040404050702020202" pitchFamily="82" charset="0"/>
              </a:rPr>
              <a:t>Pertanto</a:t>
            </a:r>
            <a:r>
              <a:rPr lang="it-IT" sz="2500" b="1" dirty="0" smtClean="0">
                <a:latin typeface="Baskerville Old Face" panose="02020602080505020303" pitchFamily="18" charset="0"/>
              </a:rPr>
              <a:t>…</a:t>
            </a:r>
          </a:p>
          <a:p>
            <a:pPr algn="just">
              <a:lnSpc>
                <a:spcPct val="150000"/>
              </a:lnSpc>
            </a:pPr>
            <a:r>
              <a:rPr lang="it-IT" sz="2500" b="1" dirty="0" smtClean="0">
                <a:latin typeface="Baskerville Old Face" panose="02020602080505020303" pitchFamily="18" charset="0"/>
              </a:rPr>
              <a:t>L’elaborazione di un </a:t>
            </a:r>
            <a:r>
              <a:rPr lang="it-IT" sz="2500" b="1" dirty="0">
                <a:solidFill>
                  <a:srgbClr val="C00000"/>
                </a:solidFill>
                <a:latin typeface="Baskerville Old Face" panose="02020602080505020303" pitchFamily="18" charset="0"/>
              </a:rPr>
              <a:t>M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odello </a:t>
            </a:r>
            <a:r>
              <a:rPr lang="it-IT" sz="2500" i="1" dirty="0" smtClean="0">
                <a:latin typeface="Baskerville Old Face" panose="02020602080505020303" pitchFamily="18" charset="0"/>
              </a:rPr>
              <a:t>condiviso</a:t>
            </a:r>
            <a:r>
              <a:rPr lang="it-IT" sz="2500" dirty="0" smtClean="0">
                <a:latin typeface="Baskerville Old Face" panose="02020602080505020303" pitchFamily="18" charset="0"/>
              </a:rPr>
              <a:t> a livello 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Regionale </a:t>
            </a:r>
            <a:r>
              <a:rPr lang="it-IT" sz="2500" b="1" dirty="0" smtClean="0">
                <a:latin typeface="Baskerville Old Face" panose="02020602080505020303" pitchFamily="18" charset="0"/>
              </a:rPr>
              <a:t>di Piano di Formazione di Ambito </a:t>
            </a:r>
            <a:r>
              <a:rPr lang="it-IT" sz="2500" dirty="0" smtClean="0">
                <a:latin typeface="Baskerville Old Face" panose="02020602080505020303" pitchFamily="18" charset="0"/>
              </a:rPr>
              <a:t>richiede la costituzione di </a:t>
            </a:r>
            <a:r>
              <a:rPr lang="it-IT" sz="2500" b="1" u="sng" dirty="0" smtClean="0">
                <a:latin typeface="Baskerville Old Face" panose="02020602080505020303" pitchFamily="18" charset="0"/>
              </a:rPr>
              <a:t>due gruppi di lavoro </a:t>
            </a:r>
            <a:r>
              <a:rPr lang="it-IT" sz="2500" dirty="0" smtClean="0">
                <a:latin typeface="Baskerville Old Face" panose="02020602080505020303" pitchFamily="18" charset="0"/>
              </a:rPr>
              <a:t>formati entrambi dai </a:t>
            </a:r>
            <a:r>
              <a:rPr lang="it-IT" sz="2500" b="1" dirty="0" smtClean="0">
                <a:latin typeface="Baskerville Old Face" panose="02020602080505020303" pitchFamily="18" charset="0"/>
              </a:rPr>
              <a:t>Dirigenti Scolastici delle scuole Polo</a:t>
            </a:r>
            <a:r>
              <a:rPr lang="it-IT" sz="2500" dirty="0" smtClean="0">
                <a:latin typeface="Baskerville Old Face" panose="02020602080505020303" pitchFamily="18" charset="0"/>
              </a:rPr>
              <a:t> e dai </a:t>
            </a:r>
            <a:r>
              <a:rPr lang="it-IT" sz="2500" b="1" dirty="0" smtClean="0">
                <a:latin typeface="Baskerville Old Face" panose="02020602080505020303" pitchFamily="18" charset="0"/>
              </a:rPr>
              <a:t>componenti dello Staff Regionale</a:t>
            </a:r>
            <a:r>
              <a:rPr lang="it-IT" sz="2500" dirty="0">
                <a:latin typeface="Baskerville Old Face" panose="02020602080505020303" pitchFamily="18" charset="0"/>
              </a:rPr>
              <a:t>:</a:t>
            </a:r>
            <a:endParaRPr lang="it-IT" sz="2500" dirty="0" smtClean="0">
              <a:latin typeface="Baskerville Old Face" panose="02020602080505020303" pitchFamily="18" charset="0"/>
            </a:endParaRPr>
          </a:p>
          <a:p>
            <a:pPr algn="just"/>
            <a:r>
              <a:rPr lang="it-IT" sz="2500" b="1" dirty="0" smtClean="0">
                <a:latin typeface="Baskerville Old Face" panose="02020602080505020303" pitchFamily="18" charset="0"/>
              </a:rPr>
              <a:t>1Gruppo di lavoro </a:t>
            </a:r>
            <a:r>
              <a:rPr lang="it-IT" sz="2500" dirty="0" smtClean="0">
                <a:latin typeface="Baskerville Old Face" panose="02020602080505020303" pitchFamily="18" charset="0"/>
              </a:rPr>
              <a:t>: si occuperà di definire la </a:t>
            </a:r>
            <a:r>
              <a:rPr lang="it-IT" sz="2500" b="1" i="1" dirty="0" smtClean="0">
                <a:latin typeface="Baskerville Old Face" panose="02020602080505020303" pitchFamily="18" charset="0"/>
              </a:rPr>
              <a:t>struttura generale </a:t>
            </a:r>
            <a:r>
              <a:rPr lang="it-IT" sz="2500" dirty="0" smtClean="0">
                <a:latin typeface="Baskerville Old Face" panose="02020602080505020303" pitchFamily="18" charset="0"/>
              </a:rPr>
              <a:t>del </a:t>
            </a:r>
            <a:r>
              <a:rPr lang="it-IT" sz="2500" b="1" i="1" dirty="0" smtClean="0">
                <a:latin typeface="Baskerville Old Face" panose="02020602080505020303" pitchFamily="18" charset="0"/>
              </a:rPr>
              <a:t>Piano d’Ambito e della struttura di data-base delle azioni formative</a:t>
            </a:r>
          </a:p>
          <a:p>
            <a:pPr algn="just">
              <a:lnSpc>
                <a:spcPct val="150000"/>
              </a:lnSpc>
            </a:pPr>
            <a:r>
              <a:rPr lang="it-IT" sz="2500" b="1" dirty="0">
                <a:latin typeface="Baskerville Old Face" panose="02020602080505020303" pitchFamily="18" charset="0"/>
              </a:rPr>
              <a:t>2</a:t>
            </a:r>
            <a:r>
              <a:rPr lang="it-IT" sz="2500" b="1" dirty="0" smtClean="0">
                <a:latin typeface="Baskerville Old Face" panose="02020602080505020303" pitchFamily="18" charset="0"/>
              </a:rPr>
              <a:t> Gruppo di lavoro </a:t>
            </a:r>
            <a:r>
              <a:rPr lang="it-IT" sz="2500" dirty="0" smtClean="0">
                <a:latin typeface="Baskerville Old Face" panose="02020602080505020303" pitchFamily="18" charset="0"/>
              </a:rPr>
              <a:t>: si occuperà di definire gli </a:t>
            </a:r>
            <a:r>
              <a:rPr lang="it-IT" sz="2500" b="1" i="1" dirty="0" smtClean="0">
                <a:latin typeface="Baskerville Old Face" panose="02020602080505020303" pitchFamily="18" charset="0"/>
              </a:rPr>
              <a:t>standard delle Unità Formative</a:t>
            </a:r>
          </a:p>
        </p:txBody>
      </p:sp>
    </p:spTree>
    <p:extLst>
      <p:ext uri="{BB962C8B-B14F-4D97-AF65-F5344CB8AC3E}">
        <p14:creationId xmlns:p14="http://schemas.microsoft.com/office/powerpoint/2010/main" val="1285518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376229" cy="102709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defTabSz="457200"/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IN SINTESI: I RUOLI dei diversi ATTORI</a:t>
            </a:r>
            <a:endParaRPr lang="it-IT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449944" y="1127557"/>
            <a:ext cx="11411502" cy="4897685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Tx/>
              <a:buFont typeface="Wingdings" panose="05000000000000000000" pitchFamily="2" charset="2"/>
              <a:buChar char="v"/>
            </a:pPr>
            <a:r>
              <a:rPr lang="it-I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Reti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rappresentano </a:t>
            </a:r>
            <a:r>
              <a:rPr lang="it-IT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l’organo decisionale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processo, 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decisioni vengono prese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tutti i Dirigenti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della rete</a:t>
            </a:r>
          </a:p>
          <a:p>
            <a:pPr algn="just">
              <a:lnSpc>
                <a:spcPct val="200000"/>
              </a:lnSpc>
              <a:buClrTx/>
              <a:buFont typeface="Wingdings" panose="05000000000000000000" pitchFamily="2" charset="2"/>
              <a:buChar char="v"/>
            </a:pPr>
            <a:r>
              <a:rPr lang="it-I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Dirigenti  delle Scuole 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Polo: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fanno </a:t>
            </a:r>
            <a:r>
              <a:rPr lang="it-I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portavoce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delle decisioni prese all’interno della rete</a:t>
            </a:r>
          </a:p>
          <a:p>
            <a:pPr marL="109728" indent="0" algn="just">
              <a:lnSpc>
                <a:spcPct val="200000"/>
              </a:lnSpc>
              <a:buClrTx/>
              <a:buNone/>
            </a:pPr>
            <a:endParaRPr lang="it-IT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v"/>
            </a:pP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Staff Regionale di Supporto: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rappresenta il 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tramite tra MIUR e Reti d’Ambito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Svolge azione di 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supporto e monitoraggio</a:t>
            </a:r>
          </a:p>
          <a:p>
            <a:pPr marL="109728" indent="0" algn="just">
              <a:buClrTx/>
              <a:buNone/>
            </a:pPr>
            <a:endParaRPr lang="it-IT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v"/>
            </a:pPr>
            <a:r>
              <a:rPr lang="it-I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Conferenza Staff - Scuole Polo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 compiti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 coordinamento Regionale</a:t>
            </a:r>
          </a:p>
          <a:p>
            <a:pPr marL="109728" indent="0" algn="just">
              <a:buClrTx/>
              <a:buNone/>
            </a:pPr>
            <a:endParaRPr lang="it-IT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v"/>
            </a:pP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gruppi di lavoro</a:t>
            </a:r>
            <a:r>
              <a:rPr lang="it-IT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formati da Dirigenti delle Scuole </a:t>
            </a:r>
            <a:r>
              <a:rPr lang="it-I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olo e da membri dello Staff Reginale che si occuperanno di:</a:t>
            </a:r>
          </a:p>
          <a:p>
            <a:pPr algn="just">
              <a:buClrTx/>
              <a:buFont typeface="Wingdings" panose="05000000000000000000" pitchFamily="2" charset="2"/>
              <a:buChar char="§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Definire la struttura generale del Piano d’Ambito da adottare a livello Regionale</a:t>
            </a:r>
          </a:p>
          <a:p>
            <a:pPr algn="just">
              <a:buClrTx/>
              <a:buFont typeface="Wingdings" panose="05000000000000000000" pitchFamily="2" charset="2"/>
              <a:buChar char="§"/>
            </a:pP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Definire gli standard delle Unità Formative</a:t>
            </a:r>
          </a:p>
          <a:p>
            <a:pPr marL="109728" indent="0" algn="just">
              <a:buClrTx/>
              <a:buNone/>
            </a:pPr>
            <a:endParaRPr lang="it-IT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v"/>
            </a:pPr>
            <a:r>
              <a:rPr lang="it-I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Comitati Tecnici di progettazione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uno per ciascun ambito, che in qualità di organi esecutivi, fungeranno da supporto e si occuperanno di armonizzare le esigenze della rete  nel processo di elaborazione del piano d’ambito</a:t>
            </a:r>
          </a:p>
        </p:txBody>
      </p:sp>
    </p:spTree>
    <p:extLst>
      <p:ext uri="{BB962C8B-B14F-4D97-AF65-F5344CB8AC3E}">
        <p14:creationId xmlns:p14="http://schemas.microsoft.com/office/powerpoint/2010/main" val="24009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2" y="408659"/>
            <a:ext cx="3035121" cy="884461"/>
          </a:xfrm>
        </p:spPr>
        <p:txBody>
          <a:bodyPr>
            <a:normAutofit/>
          </a:bodyPr>
          <a:lstStyle/>
          <a:p>
            <a:r>
              <a:rPr lang="it-IT" sz="4000" dirty="0">
                <a:latin typeface="Aharoni" panose="02010803020104030203" pitchFamily="2" charset="-79"/>
                <a:cs typeface="Aharoni" panose="02010803020104030203" pitchFamily="2" charset="-79"/>
              </a:rPr>
              <a:t>I </a:t>
            </a:r>
            <a:r>
              <a:rPr lang="it-IT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TEMPI… </a:t>
            </a:r>
            <a:endParaRPr lang="it-IT" sz="36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031028"/>
              </p:ext>
            </p:extLst>
          </p:nvPr>
        </p:nvGraphicFramePr>
        <p:xfrm>
          <a:off x="609600" y="1539025"/>
          <a:ext cx="11178861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569"/>
                <a:gridCol w="7624292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it-IT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ADEMPIMENTI</a:t>
                      </a:r>
                      <a:endParaRPr lang="it-IT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novembre 2016</a:t>
                      </a:r>
                      <a:endParaRPr lang="it-IT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Incontro</a:t>
                      </a:r>
                      <a:r>
                        <a:rPr kumimoji="0" lang="it-IT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dei </a:t>
                      </a:r>
                      <a:r>
                        <a:rPr kumimoji="0" lang="it-IT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Dirigenti delle</a:t>
                      </a:r>
                      <a:r>
                        <a:rPr kumimoji="0" lang="it-IT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Scuole Polo </a:t>
                      </a:r>
                      <a:r>
                        <a:rPr kumimoji="0" lang="it-IT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 lo </a:t>
                      </a:r>
                      <a:r>
                        <a:rPr kumimoji="0" lang="it-IT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Staff Regionale di Supporto </a:t>
                      </a:r>
                      <a:r>
                        <a:rPr kumimoji="0" lang="it-IT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per la definizione dei tempi e delle modalità operative</a:t>
                      </a:r>
                      <a:endParaRPr kumimoji="0" lang="it-IT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42236">
                <a:tc>
                  <a:txBody>
                    <a:bodyPr/>
                    <a:lstStyle/>
                    <a:p>
                      <a:r>
                        <a:rPr lang="it-IT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Dal </a:t>
                      </a:r>
                      <a:r>
                        <a:rPr kumimoji="0" lang="it-IT" b="1" i="0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 nov</a:t>
                      </a:r>
                      <a:r>
                        <a:rPr lang="it-IT" b="1" i="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embre 2016</a:t>
                      </a:r>
                      <a:endParaRPr lang="it-IT" b="1" i="0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it-IT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Due</a:t>
                      </a:r>
                      <a:r>
                        <a:rPr kumimoji="0" lang="it-IT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gruppi di lavoro costituiti dai componenti dello</a:t>
                      </a:r>
                      <a:r>
                        <a:rPr kumimoji="0" lang="it-IT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Staff Regionale di Supporto e dai </a:t>
                      </a:r>
                      <a:r>
                        <a:rPr kumimoji="0" lang="it-IT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Dirigenti </a:t>
                      </a:r>
                      <a:r>
                        <a:rPr kumimoji="0" lang="it-IT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delle Scuole Polo lavorano alla predisposizione di un </a:t>
                      </a:r>
                      <a:r>
                        <a:rPr kumimoji="0" lang="it-IT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modello di Piano Formazione d’Ambito </a:t>
                      </a:r>
                      <a:r>
                        <a:rPr kumimoji="0" lang="it-IT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 alla definizione di standard condivisi per le </a:t>
                      </a:r>
                      <a:r>
                        <a:rPr kumimoji="0" lang="it-IT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Unità Formative</a:t>
                      </a:r>
                      <a:endParaRPr kumimoji="0" lang="it-IT" b="1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novembre 2016</a:t>
                      </a:r>
                      <a:endParaRPr lang="it-IT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 Reti </a:t>
                      </a:r>
                      <a:r>
                        <a:rPr lang="it-IT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lavorano</a:t>
                      </a:r>
                      <a:r>
                        <a:rPr lang="it-IT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alla progettazione del  proprio Piano di Ambito</a:t>
                      </a:r>
                      <a:endParaRPr lang="it-IT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novembre 2016</a:t>
                      </a:r>
                      <a:endParaRPr lang="it-IT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Incontro</a:t>
                      </a:r>
                      <a:r>
                        <a:rPr lang="it-IT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tra i dirigenti delle Scuole Polo e lo Staff Regionale di Supporto </a:t>
                      </a:r>
                      <a:r>
                        <a:rPr lang="it-IT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discutere di eventuali criticità emerse</a:t>
                      </a:r>
                      <a:endParaRPr lang="it-IT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novembre 2016</a:t>
                      </a:r>
                      <a:endParaRPr lang="it-IT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Presentazione della prima bozza </a:t>
                      </a:r>
                      <a:r>
                        <a:rPr lang="it-IT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 Piano</a:t>
                      </a:r>
                      <a:r>
                        <a:rPr lang="it-IT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d’Ambito da parte delle reti</a:t>
                      </a:r>
                      <a:endParaRPr lang="it-IT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Entro il </a:t>
                      </a:r>
                      <a:r>
                        <a:rPr lang="it-IT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dicembre 2016</a:t>
                      </a:r>
                      <a:endParaRPr lang="it-IT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Erogazione</a:t>
                      </a:r>
                      <a:r>
                        <a:rPr lang="it-IT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da parte del </a:t>
                      </a:r>
                      <a:r>
                        <a:rPr lang="it-IT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MIUR del primo acconto </a:t>
                      </a:r>
                      <a:r>
                        <a:rPr lang="it-IT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alle scuole</a:t>
                      </a:r>
                      <a:r>
                        <a:rPr lang="it-IT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Polo </a:t>
                      </a:r>
                      <a:endParaRPr lang="it-IT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D:\Users\mi14710\AppData\Local\Microsoft\Windows\Temporary Internet Files\Content.IE5\UAYTVT9Y\1194984469218270249clessidra_architetto_fra_01.svg.me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9315" y="274641"/>
            <a:ext cx="850005" cy="142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83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42"/>
            <a:ext cx="10972800" cy="884461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it-IT" sz="4000" dirty="0">
                <a:latin typeface="Aharoni" panose="02010803020104030203" pitchFamily="2" charset="-79"/>
                <a:cs typeface="Aharoni" panose="02010803020104030203" pitchFamily="2" charset="-79"/>
              </a:rPr>
              <a:t>LE RISORSE FINANZIARIE…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346445"/>
              </p:ext>
            </p:extLst>
          </p:nvPr>
        </p:nvGraphicFramePr>
        <p:xfrm>
          <a:off x="708340" y="1261230"/>
          <a:ext cx="11178861" cy="4151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721"/>
                <a:gridCol w="753414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PROVENIENZA</a:t>
                      </a:r>
                      <a:r>
                        <a:rPr lang="it-IT" sz="2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FONDI</a:t>
                      </a:r>
                      <a:endParaRPr lang="it-IT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DESTINAZIONE</a:t>
                      </a:r>
                      <a:endParaRPr lang="it-IT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LEGGE 107/2015</a:t>
                      </a:r>
                      <a:r>
                        <a:rPr lang="it-IT" sz="20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</a:t>
                      </a:r>
                      <a:r>
                        <a:rPr lang="it-IT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omma</a:t>
                      </a:r>
                      <a:r>
                        <a:rPr lang="it-IT" sz="20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</a:t>
                      </a:r>
                      <a:r>
                        <a:rPr kumimoji="0" lang="it-IT" sz="20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milioni nel triennio 2016/19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1" u="non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Finanziamenti aggiuntivi </a:t>
                      </a:r>
                      <a:r>
                        <a:rPr kumimoji="0" lang="it-IT" sz="20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per sostenere iniziative dell’Amministrazione, Piani Nazionali, azioni richieste da innovazioni curricolari o ordinamentali, formazione neo-assunti</a:t>
                      </a:r>
                      <a:endParaRPr kumimoji="0" lang="it-IT" sz="20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FONDI</a:t>
                      </a:r>
                      <a:r>
                        <a:rPr lang="it-IT" sz="20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EUROPEI (PON)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160 milioni nel triennio 2016/19</a:t>
                      </a:r>
                      <a:endParaRPr kumimoji="0" lang="it-IT" sz="20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Finanziamenti</a:t>
                      </a:r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erogati tramite </a:t>
                      </a:r>
                      <a:r>
                        <a:rPr lang="it-IT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bando</a:t>
                      </a:r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per azioni relative sia alle infrastrutture (ambienti per l’apprendimento) sia per lo sviluppo delle competenze</a:t>
                      </a:r>
                    </a:p>
                  </a:txBody>
                  <a:tcPr/>
                </a:tc>
              </a:tr>
              <a:tr h="1042236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2000" b="1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ALTRI FONDI MIUR</a:t>
                      </a:r>
                    </a:p>
                    <a:p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(ex legge 440)</a:t>
                      </a:r>
                    </a:p>
                    <a:p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milioni nel triennio 2016/19</a:t>
                      </a:r>
                      <a:endParaRPr lang="it-IT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Finanziamenti</a:t>
                      </a: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 disposizione delle singole </a:t>
                      </a:r>
                      <a:r>
                        <a:rPr kumimoji="0" lang="it-IT" sz="20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Direzioni</a:t>
                      </a: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o</a:t>
                      </a:r>
                      <a:r>
                        <a:rPr kumimoji="0" lang="it-IT" sz="20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per il rafforzamento dell’offerta formativa</a:t>
                      </a:r>
                      <a:endParaRPr kumimoji="0" lang="it-IT" sz="20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CARTA</a:t>
                      </a:r>
                      <a:r>
                        <a:rPr lang="it-IT" sz="20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DEL DOCENTE</a:t>
                      </a:r>
                    </a:p>
                    <a:p>
                      <a:pPr marL="0" algn="l" rtl="0" eaLnBrk="1" latinLnBrk="0" hangingPunct="1"/>
                      <a:r>
                        <a:rPr kumimoji="0" lang="it-IT" sz="20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1486 milioni nel triennio 2016/19</a:t>
                      </a:r>
                      <a:endParaRPr kumimoji="0" lang="it-IT" sz="2000" kern="1200" baseline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Finanziamento</a:t>
                      </a:r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lasciato </a:t>
                      </a:r>
                      <a:r>
                        <a:rPr lang="it-IT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all’autonomia decisionale</a:t>
                      </a:r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del docente</a:t>
                      </a:r>
                      <a:endParaRPr lang="it-IT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D:\Users\mi14710\AppData\Local\Microsoft\Windows\Temporary Internet Files\Content.IE5\UAYTVT9Y\soldi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1775" y="5626328"/>
            <a:ext cx="119062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45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77025" y="1932093"/>
            <a:ext cx="10972800" cy="3618701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 è costituito lo 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Staff Regionale di Supporto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presso l’USR Toscana che ha:</a:t>
            </a:r>
          </a:p>
          <a:p>
            <a:pPr marL="109728" indent="0" algn="just">
              <a:buNone/>
            </a:pPr>
            <a:endParaRPr lang="it-IT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v"/>
            </a:pP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elaborato un vademecum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«Note sul Piano di  formazione del personale</a:t>
            </a:r>
            <a:r>
              <a:rPr lang="it-IT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</a:t>
            </a:r>
            <a:r>
              <a:rPr lang="it-IT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tutte le istituzioni scolastiche statali della Toscana</a:t>
            </a:r>
          </a:p>
          <a:p>
            <a:pPr marL="109728" indent="0" algn="just">
              <a:buClrTx/>
              <a:buNone/>
            </a:pPr>
            <a:endParaRPr lang="it-IT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v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convocato le 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Conferenze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rovinciali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servizio per illustrare il Piano Nazionale della F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ormazione a tutti i Dirigenti Scolastici della Toscana</a:t>
            </a:r>
          </a:p>
          <a:p>
            <a:pPr marL="109728" indent="0" algn="just">
              <a:buClrTx/>
              <a:buNone/>
            </a:pPr>
            <a:endParaRPr lang="it-IT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v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supportato le scuole nella costituzione delle 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Reti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 nella scelta della </a:t>
            </a:r>
            <a:r>
              <a:rPr lang="it-IT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cuola </a:t>
            </a:r>
            <a:r>
              <a:rPr lang="it-IT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olo per la Formazione</a:t>
            </a:r>
          </a:p>
          <a:p>
            <a:pPr marL="109728" indent="0">
              <a:buClrTx/>
              <a:buNone/>
            </a:pPr>
            <a:endParaRPr lang="it-IT" b="1" dirty="0" smtClean="0">
              <a:solidFill>
                <a:srgbClr val="C00000"/>
              </a:solidFill>
              <a:latin typeface="Baskerville Old Face" panose="02020602080505020303" pitchFamily="18" charset="0"/>
            </a:endParaRPr>
          </a:p>
          <a:p>
            <a:pPr marL="109728" indent="0">
              <a:buNone/>
            </a:pPr>
            <a:endParaRPr lang="it-IT" dirty="0" smtClean="0">
              <a:latin typeface="Baskerville Old Face" panose="02020602080505020303" pitchFamily="18" charset="0"/>
            </a:endParaRPr>
          </a:p>
          <a:p>
            <a:endParaRPr lang="it-IT" dirty="0" smtClean="0">
              <a:latin typeface="Baskerville Old Face" panose="02020602080505020303" pitchFamily="18" charset="0"/>
            </a:endParaRPr>
          </a:p>
          <a:p>
            <a:pPr marL="109728" indent="0">
              <a:buNone/>
            </a:pPr>
            <a:endParaRPr lang="it-IT" dirty="0" smtClean="0">
              <a:latin typeface="Baskerville Old Face" panose="02020602080505020303" pitchFamily="18" charset="0"/>
            </a:endParaRPr>
          </a:p>
          <a:p>
            <a:endParaRPr lang="it-IT" dirty="0" smtClean="0"/>
          </a:p>
        </p:txBody>
      </p:sp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905816" y="652954"/>
            <a:ext cx="10530625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PRIMA FASE…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lo</a:t>
            </a:r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Staff  Regionale di Supporto</a:t>
            </a:r>
          </a:p>
        </p:txBody>
      </p:sp>
      <p:pic>
        <p:nvPicPr>
          <p:cNvPr id="1027" name="Picture 3" descr="C:\Users\Emilia\AppData\Local\Microsoft\Windows\Temporary Internet Files\Content.IE5\VNKXW9MH\lavoro di grupp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345" y="5147525"/>
            <a:ext cx="1962955" cy="147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33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698051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PRIMA FASE</a:t>
            </a:r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… 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Reti e le Scuole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Polo</a:t>
            </a:r>
          </a:p>
        </p:txBody>
      </p:sp>
      <p:sp>
        <p:nvSpPr>
          <p:cNvPr id="5" name="Rettangolo 4"/>
          <p:cNvSpPr/>
          <p:nvPr/>
        </p:nvSpPr>
        <p:spPr>
          <a:xfrm>
            <a:off x="643945" y="1198698"/>
            <a:ext cx="10663707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628" indent="-342900" algn="just">
              <a:buFont typeface="Wingdings" panose="05000000000000000000" pitchFamily="2" charset="2"/>
              <a:buChar char="v"/>
            </a:pPr>
            <a:r>
              <a:rPr lang="it-IT" sz="2500" dirty="0" smtClean="0">
                <a:latin typeface="Baskerville Old Face" panose="02020602080505020303" pitchFamily="18" charset="0"/>
              </a:rPr>
              <a:t>Le </a:t>
            </a:r>
            <a:r>
              <a:rPr lang="it-IT" sz="2500" b="1" dirty="0">
                <a:solidFill>
                  <a:srgbClr val="C00000"/>
                </a:solidFill>
                <a:latin typeface="Baskerville Old Face" panose="02020602080505020303" pitchFamily="18" charset="0"/>
              </a:rPr>
              <a:t>S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cuole Toscane </a:t>
            </a:r>
            <a:r>
              <a:rPr lang="it-IT" sz="2500" dirty="0" smtClean="0">
                <a:latin typeface="Baskerville Old Face" panose="02020602080505020303" pitchFamily="18" charset="0"/>
              </a:rPr>
              <a:t>appartenenti allo stesso ambito territoriale hanno costituito le </a:t>
            </a:r>
            <a:r>
              <a:rPr lang="it-IT" sz="25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RETI</a:t>
            </a:r>
            <a:r>
              <a:rPr lang="it-IT" sz="2500" dirty="0">
                <a:solidFill>
                  <a:srgbClr val="C00000"/>
                </a:solidFill>
                <a:latin typeface="Baskerville Old Face" panose="02020602080505020303" pitchFamily="18" charset="0"/>
              </a:rPr>
              <a:t> </a:t>
            </a:r>
            <a:r>
              <a:rPr lang="it-IT" sz="2500" dirty="0" smtClean="0">
                <a:latin typeface="Baskerville Old Face" panose="02020602080505020303" pitchFamily="18" charset="0"/>
              </a:rPr>
              <a:t>(25 </a:t>
            </a:r>
            <a:r>
              <a:rPr lang="it-IT" sz="2500" dirty="0">
                <a:latin typeface="Baskerville Old Face" panose="02020602080505020303" pitchFamily="18" charset="0"/>
              </a:rPr>
              <a:t>reti per 25 ambiti territoriali</a:t>
            </a:r>
            <a:r>
              <a:rPr lang="it-IT" sz="2500" dirty="0" smtClean="0">
                <a:latin typeface="Baskerville Old Face" panose="02020602080505020303" pitchFamily="18" charset="0"/>
              </a:rPr>
              <a:t>)</a:t>
            </a:r>
          </a:p>
          <a:p>
            <a:pPr marL="109728" algn="just"/>
            <a:endParaRPr lang="it-IT" sz="2500" dirty="0">
              <a:latin typeface="Baskerville Old Face" panose="02020602080505020303" pitchFamily="18" charset="0"/>
            </a:endParaRPr>
          </a:p>
          <a:p>
            <a:pPr marL="452628" indent="-342900" algn="just">
              <a:buFont typeface="Wingdings" panose="05000000000000000000" pitchFamily="2" charset="2"/>
              <a:buChar char="v"/>
            </a:pPr>
            <a:r>
              <a:rPr lang="it-IT" sz="2500" dirty="0">
                <a:latin typeface="Baskerville Old Face" panose="02020602080505020303" pitchFamily="18" charset="0"/>
              </a:rPr>
              <a:t>Ciascuna rete ha individuato </a:t>
            </a:r>
            <a:r>
              <a:rPr lang="it-IT" sz="2500" b="1" dirty="0">
                <a:latin typeface="Baskerville Old Face" panose="02020602080505020303" pitchFamily="18" charset="0"/>
              </a:rPr>
              <a:t>UNA</a:t>
            </a:r>
            <a:r>
              <a:rPr lang="it-IT" sz="2500" b="1" dirty="0">
                <a:solidFill>
                  <a:srgbClr val="C00000"/>
                </a:solidFill>
                <a:latin typeface="Baskerville Old Face" panose="02020602080505020303" pitchFamily="18" charset="0"/>
              </a:rPr>
              <a:t> 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 Scuola </a:t>
            </a:r>
            <a:r>
              <a:rPr lang="it-IT" sz="2500" b="1" dirty="0">
                <a:solidFill>
                  <a:srgbClr val="C00000"/>
                </a:solidFill>
                <a:latin typeface="Baskerville Old Face" panose="02020602080505020303" pitchFamily="18" charset="0"/>
              </a:rPr>
              <a:t>P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olo </a:t>
            </a:r>
            <a:r>
              <a:rPr lang="it-IT" sz="2500" dirty="0">
                <a:latin typeface="Baskerville Old Face" panose="02020602080505020303" pitchFamily="18" charset="0"/>
              </a:rPr>
              <a:t>per la 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Formazione</a:t>
            </a:r>
          </a:p>
          <a:p>
            <a:pPr marL="109728" algn="just"/>
            <a:endParaRPr lang="it-IT" sz="2500" dirty="0" smtClean="0">
              <a:latin typeface="Baskerville Old Face" panose="02020602080505020303" pitchFamily="18" charset="0"/>
            </a:endParaRPr>
          </a:p>
          <a:p>
            <a:pPr marL="452628" indent="-342900" algn="just">
              <a:buFont typeface="Wingdings" panose="05000000000000000000" pitchFamily="2" charset="2"/>
              <a:buChar char="v"/>
            </a:pPr>
            <a:r>
              <a:rPr lang="it-IT" sz="2500" dirty="0" smtClean="0">
                <a:latin typeface="Baskerville Old Face" panose="02020602080505020303" pitchFamily="18" charset="0"/>
              </a:rPr>
              <a:t>Con 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Decreto </a:t>
            </a:r>
            <a:r>
              <a:rPr lang="it-IT" sz="2500" dirty="0" smtClean="0">
                <a:latin typeface="Baskerville Old Face" panose="02020602080505020303" pitchFamily="18" charset="0"/>
              </a:rPr>
              <a:t>del 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Direttore Generale </a:t>
            </a:r>
            <a:r>
              <a:rPr lang="it-IT" sz="2500" dirty="0" smtClean="0">
                <a:latin typeface="Baskerville Old Face" panose="02020602080505020303" pitchFamily="18" charset="0"/>
              </a:rPr>
              <a:t>della Toscana</a:t>
            </a:r>
            <a:r>
              <a:rPr lang="it-IT" sz="2500" b="1" dirty="0" smtClean="0">
                <a:latin typeface="Baskerville Old Face" panose="02020602080505020303" pitchFamily="18" charset="0"/>
              </a:rPr>
              <a:t>, </a:t>
            </a:r>
            <a:r>
              <a:rPr lang="it-IT" sz="2500" dirty="0">
                <a:latin typeface="Baskerville Old Face" panose="02020602080505020303" pitchFamily="18" charset="0"/>
              </a:rPr>
              <a:t>si </a:t>
            </a:r>
            <a:r>
              <a:rPr lang="it-IT" sz="2500" dirty="0" smtClean="0">
                <a:latin typeface="Baskerville Old Face" panose="02020602080505020303" pitchFamily="18" charset="0"/>
              </a:rPr>
              <a:t>è data comunicazione al MIUR delle Scuole </a:t>
            </a:r>
            <a:r>
              <a:rPr lang="it-IT" sz="2500" dirty="0">
                <a:latin typeface="Baskerville Old Face" panose="02020602080505020303" pitchFamily="18" charset="0"/>
              </a:rPr>
              <a:t>P</a:t>
            </a:r>
            <a:r>
              <a:rPr lang="it-IT" sz="2500" dirty="0" smtClean="0">
                <a:latin typeface="Baskerville Old Face" panose="02020602080505020303" pitchFamily="18" charset="0"/>
              </a:rPr>
              <a:t>olo per la Formazione</a:t>
            </a:r>
          </a:p>
          <a:p>
            <a:pPr marL="452628" indent="-342900" algn="just">
              <a:buFont typeface="Wingdings" panose="05000000000000000000" pitchFamily="2" charset="2"/>
              <a:buChar char="v"/>
            </a:pPr>
            <a:endParaRPr lang="it-IT" sz="2500" dirty="0">
              <a:latin typeface="Baskerville Old Face" panose="02020602080505020303" pitchFamily="18" charset="0"/>
            </a:endParaRPr>
          </a:p>
          <a:p>
            <a:pPr marL="452628" indent="-342900" algn="just">
              <a:buFont typeface="Wingdings" panose="05000000000000000000" pitchFamily="2" charset="2"/>
              <a:buChar char="v"/>
            </a:pPr>
            <a:r>
              <a:rPr lang="it-IT" sz="2500" dirty="0" smtClean="0">
                <a:latin typeface="Baskerville Old Face" panose="02020602080505020303" pitchFamily="18" charset="0"/>
              </a:rPr>
              <a:t> 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I Dirigenti Scolastici </a:t>
            </a:r>
            <a:r>
              <a:rPr lang="it-IT" sz="2500" dirty="0" smtClean="0">
                <a:latin typeface="Baskerville Old Face" panose="02020602080505020303" pitchFamily="18" charset="0"/>
              </a:rPr>
              <a:t>delle </a:t>
            </a:r>
            <a:r>
              <a:rPr lang="it-IT" sz="2500" b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Scuole Polo </a:t>
            </a:r>
            <a:r>
              <a:rPr lang="it-IT" sz="2500" dirty="0" smtClean="0">
                <a:latin typeface="Baskerville Old Face" panose="02020602080505020303" pitchFamily="18" charset="0"/>
              </a:rPr>
              <a:t>sono stati convocati dallo Staff Regionale di Supporto per l’avvio della </a:t>
            </a:r>
            <a:r>
              <a:rPr lang="it-IT" sz="2500" b="1" u="sng" dirty="0" smtClean="0">
                <a:latin typeface="Baskerville Old Face" panose="02020602080505020303" pitchFamily="18" charset="0"/>
              </a:rPr>
              <a:t>seconda fase</a:t>
            </a:r>
            <a:r>
              <a:rPr lang="it-IT" sz="2500" i="1" dirty="0" smtClean="0">
                <a:latin typeface="Baskerville Old Face" panose="02020602080505020303" pitchFamily="18" charset="0"/>
              </a:rPr>
              <a:t>… </a:t>
            </a:r>
            <a:r>
              <a:rPr lang="it-IT" sz="2500" b="1" i="1" dirty="0">
                <a:solidFill>
                  <a:srgbClr val="C00000"/>
                </a:solidFill>
                <a:latin typeface="Baskerville Old Face" panose="02020602080505020303" pitchFamily="18" charset="0"/>
              </a:rPr>
              <a:t>l’e</a:t>
            </a:r>
            <a:r>
              <a:rPr lang="it-IT" sz="2500" b="1" i="1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laborazione dei Piani di Formazione d’Ambito</a:t>
            </a:r>
            <a:endParaRPr lang="it-IT" sz="2500" dirty="0">
              <a:latin typeface="Baskerville Old Face" panose="02020602080505020303" pitchFamily="18" charset="0"/>
            </a:endParaRPr>
          </a:p>
          <a:p>
            <a:pPr algn="just"/>
            <a:r>
              <a:rPr lang="it-IT" dirty="0">
                <a:latin typeface="Baskerville Old Face" panose="02020602080505020303" pitchFamily="18" charset="0"/>
              </a:rPr>
              <a:t>  </a:t>
            </a:r>
          </a:p>
        </p:txBody>
      </p:sp>
      <p:pic>
        <p:nvPicPr>
          <p:cNvPr id="2050" name="Picture 2" descr="C:\Users\Emilia\AppData\Local\Microsoft\Windows\Temporary Internet Files\Content.IE5\TVUIVDGJ\comunicacion-corporativa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6277" y="5176942"/>
            <a:ext cx="1661375" cy="124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0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09093" y="416305"/>
            <a:ext cx="11681139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SECONDA FASE…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I 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compiti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del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l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o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Staff Regionale di 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Supporto</a:t>
            </a:r>
            <a:b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U.S.R. TOSCANA</a:t>
            </a:r>
            <a:endParaRPr lang="it-IT" sz="2800" i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633355"/>
              </p:ext>
            </p:extLst>
          </p:nvPr>
        </p:nvGraphicFramePr>
        <p:xfrm>
          <a:off x="1654629" y="1783600"/>
          <a:ext cx="9027885" cy="378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7885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I prossimi passi dello STAFF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Accompagnare le reti </a:t>
                      </a: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 scuole e</a:t>
                      </a:r>
                      <a:r>
                        <a:rPr kumimoji="0" lang="it-IT" sz="20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2000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la Scuola Polo</a:t>
                      </a:r>
                      <a:r>
                        <a:rPr kumimoji="0" lang="it-IT" sz="20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attraverso: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momenti di incontro e formazione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consulenza tecnica e</a:t>
                      </a:r>
                      <a:r>
                        <a:rPr kumimoji="0" lang="it-IT" sz="20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amministrativa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20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Fornire sostegno</a:t>
                      </a:r>
                      <a:r>
                        <a:rPr lang="it-IT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alla </a:t>
                      </a:r>
                      <a:r>
                        <a:rPr lang="it-IT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progettazione del piano </a:t>
                      </a:r>
                      <a:r>
                        <a:rPr lang="it-IT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d’ambito (co-progettazione)</a:t>
                      </a:r>
                    </a:p>
                    <a:p>
                      <a:endParaRPr lang="it-IT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9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Valorizzare le risorse professionali </a:t>
                      </a: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presenti sul territorio anche attraverso accordi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20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it-IT" sz="20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Monitorare  la formazione </a:t>
                      </a:r>
                      <a:r>
                        <a:rPr kumimoji="0" lang="it-IT" sz="20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dei docenti per la diffusione di adeguati standard quali/quantitativi </a:t>
                      </a:r>
                      <a:r>
                        <a:rPr lang="it-IT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delle iniziative</a:t>
                      </a:r>
                      <a:endParaRPr lang="it-IT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23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25005" y="132970"/>
            <a:ext cx="11462197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it-IT" sz="3200" dirty="0">
                <a:latin typeface="Aharoni" panose="02010803020104030203" pitchFamily="2" charset="-79"/>
                <a:cs typeface="Aharoni" panose="02010803020104030203" pitchFamily="2" charset="-79"/>
              </a:rPr>
              <a:t>SECONDA FASE: </a:t>
            </a:r>
            <a:r>
              <a:rPr lang="it-IT" sz="3200" i="1" dirty="0">
                <a:latin typeface="Aharoni" panose="02010803020104030203" pitchFamily="2" charset="-79"/>
                <a:cs typeface="Aharoni" panose="02010803020104030203" pitchFamily="2" charset="-79"/>
              </a:rPr>
              <a:t>I compiti della SCUOLA POLO e della RETE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175802"/>
              </p:ext>
            </p:extLst>
          </p:nvPr>
        </p:nvGraphicFramePr>
        <p:xfrm>
          <a:off x="1043191" y="1275970"/>
          <a:ext cx="10419466" cy="4810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9650"/>
                <a:gridCol w="5089816"/>
              </a:tblGrid>
              <a:tr h="42332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SCUOLA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POLO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LE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SCUOLE DELLA RETE D’AMBITO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</a:tr>
              <a:tr h="967601">
                <a:tc>
                  <a:txBody>
                    <a:bodyPr/>
                    <a:lstStyle/>
                    <a:p>
                      <a:pPr lvl="0"/>
                      <a:r>
                        <a:rPr kumimoji="0" lang="it-IT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Coordina</a:t>
                      </a: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la </a:t>
                      </a:r>
                      <a:r>
                        <a:rPr kumimoji="0" lang="it-IT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progettazione</a:t>
                      </a: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kumimoji="0" lang="it-IT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l’organizzazione</a:t>
                      </a: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delle attività formative della Rete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Tengono conto dei </a:t>
                      </a:r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bisogni formativi </a:t>
                      </a:r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espressi dai </a:t>
                      </a:r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singoli docenti </a:t>
                      </a:r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 dal </a:t>
                      </a:r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Collegio dei</a:t>
                      </a:r>
                      <a:r>
                        <a:rPr lang="it-IT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Docenti</a:t>
                      </a:r>
                      <a:endParaRPr lang="it-IT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E’ </a:t>
                      </a:r>
                      <a:r>
                        <a:rPr kumimoji="0" lang="it-IT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assegnataria delle risorse finanziarie</a:t>
                      </a: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provenienti dai</a:t>
                      </a: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fondi nazionali</a:t>
                      </a:r>
                      <a:endParaRPr kumimoji="0" lang="it-IT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Redigono</a:t>
                      </a: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il </a:t>
                      </a:r>
                      <a:r>
                        <a:rPr kumimoji="0" lang="it-IT" sz="180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proprio piano di formazione </a:t>
                      </a: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che deve essere coerente con: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1800" b="1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Rav</a:t>
                      </a:r>
                      <a:r>
                        <a:rPr kumimoji="0" lang="it-IT" sz="1800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(priorità e obiettivi di processo)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1800" b="1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PdM</a:t>
                      </a: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(azioni)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1800" b="1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Piano Nazionale di Formazione </a:t>
                      </a:r>
                      <a:r>
                        <a:rPr kumimoji="0" lang="it-IT" sz="18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(competenze)</a:t>
                      </a:r>
                      <a:endParaRPr kumimoji="0" lang="it-IT" sz="18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422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Garantisce una corretta </a:t>
                      </a:r>
                      <a:r>
                        <a:rPr kumimoji="0" lang="it-IT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gestione amministrativa-contabile</a:t>
                      </a: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delle iniziative formative della</a:t>
                      </a: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rete</a:t>
                      </a:r>
                      <a:endParaRPr kumimoji="0" lang="it-IT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Partecipano</a:t>
                      </a:r>
                      <a:r>
                        <a:rPr lang="it-IT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attivamente 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alla </a:t>
                      </a:r>
                      <a:r>
                        <a:rPr lang="it-IT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progettazione del Piano di formazione dell’ambito</a:t>
                      </a:r>
                      <a:endParaRPr lang="it-IT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 interfaccia</a:t>
                      </a:r>
                      <a:r>
                        <a:rPr kumimoji="0"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con l’USR per le attività di </a:t>
                      </a:r>
                      <a:r>
                        <a:rPr kumimoji="0" lang="it-IT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co-progettazione, monitoraggio e rendicontazione</a:t>
                      </a:r>
                      <a:endParaRPr kumimoji="0" lang="it-IT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Valorizzano </a:t>
                      </a:r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 </a:t>
                      </a:r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riconoscono come azioni formative</a:t>
                      </a:r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Alternanza scuola-lavoro, gruppi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 miglioramento, PNSD, innovazioni curricolari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405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25918" y="1376805"/>
            <a:ext cx="111101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 Staff Regionale di Supporto </a:t>
            </a:r>
            <a:r>
              <a:rPr lang="it-IT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propone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costituzione di </a:t>
            </a:r>
            <a:r>
              <a:rPr lang="it-IT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Comitati Tecnici d’Ambito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formati da componenti dello Staff e delle istituzioni scolastiche, nello specifico: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Dirigente Scolastico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della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cuola Polo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la formazione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it-IT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Dirigente Scolastico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un’altra scuola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dello stesso ambito ma di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ordine diverso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dalla scuola polo (</a:t>
            </a:r>
            <a:r>
              <a:rPr lang="it-IT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es: istituto comprensivo se la scuola polo è un istituto superiore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Dirigente Tecnico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dell’USR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Toscana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Dirigente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dell’ </a:t>
            </a: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Ufficio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Scolastico Provinciale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Docente </a:t>
            </a:r>
            <a:r>
              <a:rPr lang="it-IT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facente parte dello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Staff Regionale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Il </a:t>
            </a:r>
            <a:r>
              <a:rPr lang="it-IT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D.S.G.A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della Scuola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olo con funzioni di consulenza relativamente agli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aspetti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amministrativo-contabili</a:t>
            </a:r>
          </a:p>
        </p:txBody>
      </p:sp>
      <p:sp>
        <p:nvSpPr>
          <p:cNvPr id="5" name="Titolo 2"/>
          <p:cNvSpPr>
            <a:spLocks noGrp="1"/>
          </p:cNvSpPr>
          <p:nvPr>
            <p:ph type="title"/>
          </p:nvPr>
        </p:nvSpPr>
        <p:spPr>
          <a:xfrm>
            <a:off x="519448" y="299653"/>
            <a:ext cx="7864699" cy="923097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SECONDA FASE</a:t>
            </a:r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… 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Comitati Tecnici d’Ambito</a:t>
            </a:r>
          </a:p>
        </p:txBody>
      </p:sp>
      <p:pic>
        <p:nvPicPr>
          <p:cNvPr id="6" name="Picture 2" descr="D:\Users\mi14710\AppData\Local\Microsoft\Windows\Temporary Internet Files\Content.IE5\3HPQN3ND\logo-trobad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735" y="136306"/>
            <a:ext cx="1262130" cy="126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6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09600" y="416305"/>
            <a:ext cx="10972800" cy="1143000"/>
          </a:xfrm>
        </p:spPr>
        <p:txBody>
          <a:bodyPr>
            <a:normAutofit/>
          </a:bodyPr>
          <a:lstStyle/>
          <a:p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SECONDA FASE</a:t>
            </a:r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… 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Comitati Tecnici d’Ambito</a:t>
            </a:r>
          </a:p>
        </p:txBody>
      </p:sp>
      <p:sp>
        <p:nvSpPr>
          <p:cNvPr id="4" name="Rettangolo 3"/>
          <p:cNvSpPr/>
          <p:nvPr/>
        </p:nvSpPr>
        <p:spPr>
          <a:xfrm>
            <a:off x="609600" y="1559305"/>
            <a:ext cx="10972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Toscana i </a:t>
            </a:r>
            <a:r>
              <a:rPr lang="it-IT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Comitati Tecnici </a:t>
            </a:r>
            <a:r>
              <a:rPr lang="it-IT" sz="2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d’Ambito sono </a:t>
            </a:r>
            <a:r>
              <a:rPr lang="it-IT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it-IT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uno per ciascun ambito </a:t>
            </a:r>
            <a:r>
              <a:rPr lang="it-IT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territoriale, e </a:t>
            </a:r>
            <a:r>
              <a:rPr lang="it-IT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rappresentano </a:t>
            </a:r>
            <a:r>
              <a:rPr lang="it-IT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l’organo </a:t>
            </a:r>
            <a:r>
              <a:rPr lang="it-IT" sz="2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meramente esecutivo</a:t>
            </a:r>
            <a:r>
              <a:rPr lang="it-IT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preposto a:</a:t>
            </a:r>
          </a:p>
          <a:p>
            <a:endParaRPr lang="it-IT" sz="25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559441931"/>
              </p:ext>
            </p:extLst>
          </p:nvPr>
        </p:nvGraphicFramePr>
        <p:xfrm>
          <a:off x="1123326" y="3023844"/>
          <a:ext cx="6493815" cy="3234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 descr="D:\Users\mi14710\AppData\Local\Microsoft\Windows\Temporary Internet Files\Content.IE5\3HPQN3ND\myLearningMyHermes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120" y="3278106"/>
            <a:ext cx="3467280" cy="260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05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09600" y="416305"/>
            <a:ext cx="10972800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defTabSz="457200"/>
            <a:r>
              <a:rPr lang="it-IT" sz="2800" dirty="0">
                <a:latin typeface="Aharoni" panose="02010803020104030203" pitchFamily="2" charset="-79"/>
                <a:cs typeface="Aharoni" panose="02010803020104030203" pitchFamily="2" charset="-79"/>
              </a:rPr>
              <a:t>SECONDA FASE</a:t>
            </a:r>
            <a:r>
              <a:rPr lang="it-IT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…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v</a:t>
            </a:r>
            <a:r>
              <a:rPr lang="it-IT" sz="28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erso </a:t>
            </a:r>
            <a:r>
              <a:rPr lang="it-IT" sz="2800" i="1" dirty="0">
                <a:latin typeface="Aharoni" panose="02010803020104030203" pitchFamily="2" charset="-79"/>
                <a:cs typeface="Aharoni" panose="02010803020104030203" pitchFamily="2" charset="-79"/>
              </a:rPr>
              <a:t>il Piano di Formazione d’Ambito</a:t>
            </a:r>
          </a:p>
        </p:txBody>
      </p:sp>
      <p:sp>
        <p:nvSpPr>
          <p:cNvPr id="4" name="Rettangolo 3"/>
          <p:cNvSpPr/>
          <p:nvPr/>
        </p:nvSpPr>
        <p:spPr>
          <a:xfrm>
            <a:off x="609602" y="1342961"/>
            <a:ext cx="112647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 </a:t>
            </a:r>
            <a:r>
              <a:rPr lang="it-IT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Piano </a:t>
            </a:r>
            <a:r>
              <a:rPr lang="it-IT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della F</a:t>
            </a:r>
            <a:r>
              <a:rPr lang="it-IT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ormazione d’Ambito 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è il documento sul quale si regge 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processo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di gestione della formazione</a:t>
            </a:r>
            <a:r>
              <a:rPr lang="it-IT" sz="2800" dirty="0">
                <a:latin typeface="Baskerville Old Face" panose="02020602080505020303" pitchFamily="18" charset="0"/>
              </a:rPr>
              <a:t>. </a:t>
            </a:r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835804137"/>
              </p:ext>
            </p:extLst>
          </p:nvPr>
        </p:nvGraphicFramePr>
        <p:xfrm>
          <a:off x="3327040" y="2155401"/>
          <a:ext cx="8547283" cy="4387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512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880765"/>
              </p:ext>
            </p:extLst>
          </p:nvPr>
        </p:nvGraphicFramePr>
        <p:xfrm>
          <a:off x="528034" y="360607"/>
          <a:ext cx="11346288" cy="608404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891171"/>
                <a:gridCol w="4455117"/>
              </a:tblGrid>
              <a:tr h="38031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DAL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PIANO DI FORMAZIONE DELLE SINGOLE SCUOLE…</a:t>
                      </a:r>
                      <a:endParaRPr lang="it-IT" sz="1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80310">
                <a:tc>
                  <a:txBody>
                    <a:bodyPr/>
                    <a:lstStyle/>
                    <a:p>
                      <a:r>
                        <a:rPr lang="it-IT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PRIMI</a:t>
                      </a:r>
                      <a:r>
                        <a:rPr lang="it-IT" sz="18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it-IT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FONTI</a:t>
                      </a:r>
                      <a:endParaRPr lang="it-IT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</a:tr>
              <a:tr h="380310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Analisi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della scuola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Rapporto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 Autovalutazione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0599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Individuazione delle priorità e degli obiettivi strategici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Rapporto di Autovalutazione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0310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Traduzione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degli obiettivi strategici in risultati attesi misurabili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Piano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 Miglioramento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0310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Definizione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degli obiettivi formativi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Piano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 Formazione</a:t>
                      </a:r>
                    </a:p>
                  </a:txBody>
                  <a:tcPr/>
                </a:tc>
              </a:tr>
              <a:tr h="391934">
                <a:tc gridSpan="2"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 PIANO DI FORMAZIONE DELL’AMBITO TERRITORIALE</a:t>
                      </a:r>
                      <a:endParaRPr lang="it-IT" sz="1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8031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  SUCCESSIVI</a:t>
                      </a:r>
                      <a:endParaRPr kumimoji="0" lang="it-IT" sz="18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5A5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FONTI</a:t>
                      </a:r>
                    </a:p>
                  </a:txBody>
                  <a:tcPr>
                    <a:solidFill>
                      <a:srgbClr val="05A5BB"/>
                    </a:solidFill>
                  </a:tcPr>
                </a:tc>
              </a:tr>
              <a:tr h="95077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Scelta  delle </a:t>
                      </a:r>
                      <a:r>
                        <a:rPr kumimoji="0" lang="it-IT" sz="18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Unità Formative </a:t>
                      </a: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 inserire nel </a:t>
                      </a:r>
                      <a:r>
                        <a:rPr kumimoji="0" lang="it-IT" sz="18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Piano di Ambito</a:t>
                      </a:r>
                      <a:endParaRPr kumimoji="0" lang="it-IT" sz="1800" b="1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Piani di formazione delle scuole della rete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Piano Nazionale di Formazione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Bisogni formativi dei Docenti</a:t>
                      </a:r>
                      <a:endParaRPr kumimoji="0" lang="it-IT" sz="18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077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Scelta delle </a:t>
                      </a:r>
                      <a:r>
                        <a:rPr kumimoji="0" lang="it-IT" sz="18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metodologie formative  </a:t>
                      </a: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(formazione in presenza, on line, sperimentazione didattica</a:t>
                      </a:r>
                      <a:r>
                        <a:rPr kumimoji="0" lang="it-IT" sz="18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documentata, ricerca/azione, lavoro in rete approfondimento personale o collegiale…</a:t>
                      </a: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it-IT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Piani di formazione delle scuole della rete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Piano Nazionale di Formazione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Proposte delle scuole della Rete</a:t>
                      </a:r>
                      <a:endParaRPr kumimoji="0" lang="it-IT" sz="18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62557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Utilizzo</a:t>
                      </a:r>
                      <a:r>
                        <a:rPr kumimoji="0" lang="it-IT" sz="18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 </a:t>
                      </a:r>
                      <a:r>
                        <a:rPr kumimoji="0" lang="it-IT" sz="18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indicatori di monitoraggio </a:t>
                      </a: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dell’azione formativa</a:t>
                      </a:r>
                      <a:endParaRPr kumimoji="0" lang="it-IT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M.I.U.R. e Ufficio Scolastico Regionale</a:t>
                      </a:r>
                      <a:endParaRPr kumimoji="0" lang="it-IT" sz="18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554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Utilizzo di una «</a:t>
                      </a:r>
                      <a:r>
                        <a:rPr kumimoji="0" lang="it-IT" sz="1800" b="1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checklist</a:t>
                      </a:r>
                      <a:r>
                        <a:rPr kumimoji="0" lang="it-IT" sz="18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di indicatori per monitorare </a:t>
                      </a: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 qualità ed efficacia delle iniziative formative </a:t>
                      </a:r>
                      <a:r>
                        <a:rPr kumimoji="0" lang="it-IT" sz="18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 parte di tutti i soggetti</a:t>
                      </a:r>
                      <a:endParaRPr kumimoji="0" lang="it-IT" sz="18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M.I.U.R. (</a:t>
                      </a:r>
                      <a:r>
                        <a:rPr kumimoji="0" lang="it-IT" sz="18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checklist</a:t>
                      </a:r>
                      <a:r>
                        <a:rPr kumimoji="0" lang="it-IT" sz="18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per la qualità della formazione</a:t>
                      </a:r>
                      <a:r>
                        <a:rPr lang="it-IT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it-IT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9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le">
  <a:themeElements>
    <a:clrScheme name="Elementar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1746</TotalTime>
  <Words>1598</Words>
  <Application>Microsoft Office PowerPoint</Application>
  <PresentationFormat>Personalizzato</PresentationFormat>
  <Paragraphs>194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Viale</vt:lpstr>
      <vt:lpstr>Sul PIANo DI FORMAZIONE DEL PERSONALE a cura dello Staff Regionale di Supporto U.S.R. TOSCANA</vt:lpstr>
      <vt:lpstr>PRIMA FASE… lo Staff  Regionale di Supporto</vt:lpstr>
      <vt:lpstr>PRIMA FASE… le Reti e le Scuole Polo</vt:lpstr>
      <vt:lpstr>SECONDA FASE… I compiti dello Staff Regionale di Supporto U.S.R. TOSCANA</vt:lpstr>
      <vt:lpstr>SECONDA FASE: I compiti della SCUOLA POLO e della RETE</vt:lpstr>
      <vt:lpstr>SECONDA FASE… i Comitati Tecnici d’Ambito</vt:lpstr>
      <vt:lpstr>SECONDA FASE… i Comitati Tecnici d’Ambito</vt:lpstr>
      <vt:lpstr>SECONDA FASE… verso il Piano di Formazione d’Ambito</vt:lpstr>
      <vt:lpstr>Presentazione standard di PowerPoint</vt:lpstr>
      <vt:lpstr>Presentazione standard di PowerPoint</vt:lpstr>
      <vt:lpstr>GLI STRUMENTI DI LAVORO… dal RAV al Piano di Formazione della RETE</vt:lpstr>
      <vt:lpstr>La coerenza è il punto di partenza per la costruzione del PIANO D’AMBITO…lo schema di partenza (un esempio)</vt:lpstr>
      <vt:lpstr>IL PIANO DI FORMAZIONE D’AMBITO… come strutturarlo </vt:lpstr>
      <vt:lpstr>IL PIANO DI FORMAZIONE D’AMBITO… come strutturarlo </vt:lpstr>
      <vt:lpstr>IN SINTESI: I RUOLI dei diversi ATTORI</vt:lpstr>
      <vt:lpstr>I TEMPI… </vt:lpstr>
      <vt:lpstr>LE RISORSE FINANZIARIE…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Sul PIANo DI FORMAZIONE DEL PERSONALE a cura dello Staff Regionale di Supporto U.S.R. TOSCANA</dc:title>
  <dc:creator>Emilia Minichini</dc:creator>
  <cp:lastModifiedBy>Emilia Minichini</cp:lastModifiedBy>
  <cp:revision>128</cp:revision>
  <cp:lastPrinted>2016-11-06T16:22:52Z</cp:lastPrinted>
  <dcterms:created xsi:type="dcterms:W3CDTF">2016-10-28T03:56:12Z</dcterms:created>
  <dcterms:modified xsi:type="dcterms:W3CDTF">2016-11-10T18:37:31Z</dcterms:modified>
</cp:coreProperties>
</file>